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63" r:id="rId2"/>
    <p:sldId id="333" r:id="rId3"/>
    <p:sldId id="334" r:id="rId4"/>
    <p:sldId id="413" r:id="rId5"/>
    <p:sldId id="358" r:id="rId6"/>
    <p:sldId id="414" r:id="rId7"/>
    <p:sldId id="336" r:id="rId8"/>
    <p:sldId id="323" r:id="rId9"/>
    <p:sldId id="352" r:id="rId10"/>
    <p:sldId id="362" r:id="rId11"/>
    <p:sldId id="416" r:id="rId12"/>
    <p:sldId id="363" r:id="rId13"/>
    <p:sldId id="361" r:id="rId14"/>
    <p:sldId id="417" r:id="rId15"/>
    <p:sldId id="418" r:id="rId16"/>
    <p:sldId id="353" r:id="rId17"/>
    <p:sldId id="355" r:id="rId18"/>
    <p:sldId id="357" r:id="rId19"/>
    <p:sldId id="415" r:id="rId20"/>
    <p:sldId id="354" r:id="rId21"/>
    <p:sldId id="381" r:id="rId22"/>
    <p:sldId id="394" r:id="rId23"/>
    <p:sldId id="395" r:id="rId24"/>
    <p:sldId id="360" r:id="rId25"/>
    <p:sldId id="433" r:id="rId26"/>
    <p:sldId id="397" r:id="rId27"/>
    <p:sldId id="39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CFB"/>
    <a:srgbClr val="1440E2"/>
    <a:srgbClr val="4C6FEF"/>
    <a:srgbClr val="FFFFFF"/>
    <a:srgbClr val="45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4660"/>
  </p:normalViewPr>
  <p:slideViewPr>
    <p:cSldViewPr snapToGrid="0" showGuides="1">
      <p:cViewPr varScale="1">
        <p:scale>
          <a:sx n="85" d="100"/>
          <a:sy n="85" d="100"/>
        </p:scale>
        <p:origin x="408" y="58"/>
      </p:cViewPr>
      <p:guideLst>
        <p:guide orient="horz" pos="2143"/>
        <p:guide pos="3840"/>
      </p:guideLst>
    </p:cSldViewPr>
  </p:slideViewPr>
  <p:notesTextViewPr>
    <p:cViewPr>
      <p:scale>
        <a:sx n="1" d="1"/>
        <a:sy n="1" d="1"/>
      </p:scale>
      <p:origin x="0" y="0"/>
    </p:cViewPr>
  </p:notesTextViewPr>
  <p:sorterViewPr>
    <p:cViewPr>
      <p:scale>
        <a:sx n="26" d="100"/>
        <a:sy n="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5</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13</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9964D1-4AF1-4DBD-97D4-1F15169E1C66}" type="datetimeFigureOut">
              <a:rPr lang="zh-CN" altLang="en-US" smtClean="0"/>
              <a:t>2023/5/18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616FC7-5AF0-448B-BA6D-79254A7738FE}"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5">
                <a:lumMod val="20000"/>
                <a:lumOff val="80000"/>
              </a:schemeClr>
            </a:gs>
            <a:gs pos="0">
              <a:schemeClr val="bg1">
                <a:alpha val="0"/>
              </a:schemeClr>
            </a:gs>
          </a:gsLst>
          <a:lin ang="27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2D9964D1-4AF1-4DBD-97D4-1F15169E1C66}" type="datetimeFigureOut">
              <a:rPr lang="zh-CN" altLang="en-US" smtClean="0"/>
              <a:t>2023/5/18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44616FC7-5AF0-448B-BA6D-79254A7738F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6.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slideLayout" Target="../slideLayouts/slideLayout2.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5.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6" Type="http://schemas.openxmlformats.org/officeDocument/2006/relationships/image" Target="../media/image15.jpe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image" Target="../media/image14.png"/><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60.xml"/><Relationship Id="rId7" Type="http://schemas.openxmlformats.org/officeDocument/2006/relationships/image" Target="../media/image16.jpe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xml"/><Relationship Id="rId5" Type="http://schemas.openxmlformats.org/officeDocument/2006/relationships/tags" Target="../tags/tag62.xml"/><Relationship Id="rId10" Type="http://schemas.openxmlformats.org/officeDocument/2006/relationships/image" Target="../media/image19.jpeg"/><Relationship Id="rId4" Type="http://schemas.openxmlformats.org/officeDocument/2006/relationships/tags" Target="../tags/tag61.xml"/><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slideLayout" Target="../slideLayouts/slideLayout2.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20.pn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2" Type="http://schemas.openxmlformats.org/officeDocument/2006/relationships/tags" Target="../tags/tag76.xml"/><Relationship Id="rId16"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92.xml"/><Relationship Id="rId7" Type="http://schemas.openxmlformats.org/officeDocument/2006/relationships/image" Target="../media/image21.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2.xml"/><Relationship Id="rId5" Type="http://schemas.openxmlformats.org/officeDocument/2006/relationships/tags" Target="../tags/tag94.xml"/><Relationship Id="rId10" Type="http://schemas.openxmlformats.org/officeDocument/2006/relationships/image" Target="../media/image24.png"/><Relationship Id="rId4" Type="http://schemas.openxmlformats.org/officeDocument/2006/relationships/tags" Target="../tags/tag93.xml"/><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60"/>
          <p:cNvSpPr/>
          <p:nvPr/>
        </p:nvSpPr>
        <p:spPr>
          <a:xfrm rot="19890345">
            <a:off x="10943854" y="104821"/>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直角三角形 2"/>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7" name="任意多边形: 形状 56"/>
          <p:cNvSpPr/>
          <p:nvPr/>
        </p:nvSpPr>
        <p:spPr>
          <a:xfrm rot="19890345">
            <a:off x="-1524453" y="209419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矩形: 圆角 3"/>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任意多边形: 形状 58"/>
          <p:cNvSpPr/>
          <p:nvPr/>
        </p:nvSpPr>
        <p:spPr>
          <a:xfrm rot="18754219">
            <a:off x="10841825" y="1313567"/>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378585" y="2139950"/>
            <a:ext cx="10399395" cy="922020"/>
          </a:xfrm>
          <a:prstGeom prst="rect">
            <a:avLst/>
          </a:prstGeom>
          <a:noFill/>
        </p:spPr>
        <p:txBody>
          <a:bodyPr wrap="square" rtlCol="0">
            <a:spAutoFit/>
          </a:bodyPr>
          <a:lstStyle/>
          <a:p>
            <a:r>
              <a:rPr lang="en-US" altLang="zh-CN" sz="5400" b="1" spc="300" dirty="0">
                <a:latin typeface="微软雅黑" panose="020B0503020204020204" charset="-122"/>
                <a:ea typeface="微软雅黑" panose="020B0503020204020204" charset="-122"/>
              </a:rPr>
              <a:t>基于</a:t>
            </a:r>
            <a:r>
              <a:rPr lang="en-US" altLang="zh-CN" sz="5400" b="1" spc="300" dirty="0">
                <a:solidFill>
                  <a:srgbClr val="1440E2"/>
                </a:solidFill>
                <a:latin typeface="微软雅黑" panose="020B0503020204020204" charset="-122"/>
                <a:ea typeface="微软雅黑" panose="020B0503020204020204" charset="-122"/>
              </a:rPr>
              <a:t>前后端</a:t>
            </a:r>
            <a:r>
              <a:rPr lang="en-US" altLang="zh-CN" sz="5400" b="1" spc="300" dirty="0">
                <a:latin typeface="微软雅黑" panose="020B0503020204020204" charset="-122"/>
                <a:ea typeface="微软雅黑" panose="020B0503020204020204" charset="-122"/>
              </a:rPr>
              <a:t>分离的社区</a:t>
            </a:r>
            <a:r>
              <a:rPr lang="en-US" altLang="zh-CN" sz="5400" b="1" spc="300" dirty="0">
                <a:solidFill>
                  <a:srgbClr val="1440E2"/>
                </a:solidFill>
                <a:latin typeface="微软雅黑" panose="020B0503020204020204" charset="-122"/>
                <a:ea typeface="微软雅黑" panose="020B0503020204020204" charset="-122"/>
              </a:rPr>
              <a:t>医疗</a:t>
            </a:r>
            <a:r>
              <a:rPr lang="en-US" altLang="zh-CN" sz="5400" b="1" spc="300" dirty="0">
                <a:latin typeface="微软雅黑" panose="020B0503020204020204" charset="-122"/>
                <a:ea typeface="微软雅黑" panose="020B0503020204020204" charset="-122"/>
              </a:rPr>
              <a:t>平台</a:t>
            </a:r>
          </a:p>
        </p:txBody>
      </p:sp>
      <p:sp>
        <p:nvSpPr>
          <p:cNvPr id="16" name="矩形: 圆角 15"/>
          <p:cNvSpPr/>
          <p:nvPr/>
        </p:nvSpPr>
        <p:spPr>
          <a:xfrm>
            <a:off x="3716655" y="3467100"/>
            <a:ext cx="4591685" cy="590550"/>
          </a:xfrm>
          <a:prstGeom prst="roundRect">
            <a:avLst/>
          </a:prstGeom>
          <a:solidFill>
            <a:srgbClr val="1440E2"/>
          </a:solidFill>
          <a:ln>
            <a:noFill/>
          </a:ln>
          <a:effectLst>
            <a:outerShdw blurRad="3429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7" name="文本框 16"/>
          <p:cNvSpPr txBox="1"/>
          <p:nvPr/>
        </p:nvSpPr>
        <p:spPr>
          <a:xfrm>
            <a:off x="5020535" y="4426319"/>
            <a:ext cx="1888490" cy="460375"/>
          </a:xfrm>
          <a:prstGeom prst="rect">
            <a:avLst/>
          </a:prstGeom>
          <a:noFill/>
        </p:spPr>
        <p:txBody>
          <a:bodyPr wrap="none" rtlCol="0">
            <a:spAutoFit/>
          </a:bodyPr>
          <a:lstStyle/>
          <a:p>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导师：赵</a:t>
            </a:r>
            <a:r>
              <a:rPr lang="en-US" altLang="zh-CN" sz="2400" b="1" dirty="0">
                <a:solidFill>
                  <a:srgbClr val="1440E2"/>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珂</a:t>
            </a:r>
          </a:p>
        </p:txBody>
      </p:sp>
      <p:sp>
        <p:nvSpPr>
          <p:cNvPr id="19" name="文本框 18"/>
          <p:cNvSpPr txBox="1"/>
          <p:nvPr/>
        </p:nvSpPr>
        <p:spPr>
          <a:xfrm>
            <a:off x="3953735" y="5010901"/>
            <a:ext cx="4022090" cy="460375"/>
          </a:xfrm>
          <a:prstGeom prst="rect">
            <a:avLst/>
          </a:prstGeom>
          <a:noFill/>
        </p:spPr>
        <p:txBody>
          <a:bodyPr wrap="none" rtlCol="0">
            <a:spAutoFit/>
          </a:bodyPr>
          <a:lstStyle/>
          <a:p>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学生：薛美乐</a:t>
            </a:r>
            <a:r>
              <a:rPr lang="en-US" altLang="zh-CN" sz="2400" b="1" dirty="0">
                <a:solidFill>
                  <a:srgbClr val="1440E2"/>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王婉婷</a:t>
            </a:r>
            <a:r>
              <a:rPr lang="en-US" altLang="zh-CN" sz="2400" b="1" dirty="0">
                <a:solidFill>
                  <a:srgbClr val="1440E2"/>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颜玮萱</a:t>
            </a:r>
          </a:p>
        </p:txBody>
      </p:sp>
      <p:grpSp>
        <p:nvGrpSpPr>
          <p:cNvPr id="22" name="组合 21"/>
          <p:cNvGrpSpPr/>
          <p:nvPr/>
        </p:nvGrpSpPr>
        <p:grpSpPr>
          <a:xfrm rot="12247870">
            <a:off x="3562304" y="-1156303"/>
            <a:ext cx="1569660" cy="1482339"/>
            <a:chOff x="4248036" y="1656184"/>
            <a:chExt cx="5038531" cy="4758234"/>
          </a:xfrm>
        </p:grpSpPr>
        <p:sp>
          <p:nvSpPr>
            <p:cNvPr id="20" name="矩形: 圆角 19"/>
            <p:cNvSpPr/>
            <p:nvPr/>
          </p:nvSpPr>
          <p:spPr>
            <a:xfrm rot="19890345">
              <a:off x="4248036" y="1656184"/>
              <a:ext cx="3125754" cy="3125754"/>
            </a:xfrm>
            <a:prstGeom prst="roundRect">
              <a:avLst/>
            </a:prstGeom>
            <a:solidFill>
              <a:srgbClr val="4C6FEF"/>
            </a:solidFill>
            <a:ln>
              <a:noFill/>
            </a:ln>
            <a:effectLst>
              <a:outerShdw blurRad="3429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1" name="矩形: 圆角 20"/>
            <p:cNvSpPr/>
            <p:nvPr/>
          </p:nvSpPr>
          <p:spPr>
            <a:xfrm rot="18754219">
              <a:off x="4649230" y="1777081"/>
              <a:ext cx="4637337" cy="4637337"/>
            </a:xfrm>
            <a:prstGeom prst="roundRect">
              <a:avLst/>
            </a:pr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cxnSp>
        <p:nvCxnSpPr>
          <p:cNvPr id="31" name="直接连接符 30"/>
          <p:cNvCxnSpPr/>
          <p:nvPr/>
        </p:nvCxnSpPr>
        <p:spPr>
          <a:xfrm>
            <a:off x="3316550" y="2061845"/>
            <a:ext cx="5465135" cy="0"/>
          </a:xfrm>
          <a:prstGeom prst="line">
            <a:avLst/>
          </a:prstGeom>
          <a:ln w="31750" cap="rnd">
            <a:gradFill flip="none" rotWithShape="1">
              <a:gsLst>
                <a:gs pos="0">
                  <a:schemeClr val="bg1">
                    <a:alpha val="0"/>
                  </a:schemeClr>
                </a:gs>
                <a:gs pos="100000">
                  <a:srgbClr val="1440E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316550" y="3203058"/>
            <a:ext cx="5465135" cy="0"/>
          </a:xfrm>
          <a:prstGeom prst="line">
            <a:avLst/>
          </a:prstGeom>
          <a:ln w="31750" cap="rnd">
            <a:gradFill flip="none" rotWithShape="1">
              <a:gsLst>
                <a:gs pos="0">
                  <a:schemeClr val="bg1">
                    <a:alpha val="0"/>
                  </a:schemeClr>
                </a:gs>
                <a:gs pos="100000">
                  <a:srgbClr val="1440E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descr="1111111"/>
          <p:cNvPicPr>
            <a:picLocks noChangeAspect="1"/>
          </p:cNvPicPr>
          <p:nvPr/>
        </p:nvPicPr>
        <p:blipFill>
          <a:blip r:embed="rId3"/>
          <a:stretch>
            <a:fillRect/>
          </a:stretch>
        </p:blipFill>
        <p:spPr>
          <a:xfrm>
            <a:off x="417830" y="252730"/>
            <a:ext cx="598170" cy="596900"/>
          </a:xfrm>
          <a:prstGeom prst="rect">
            <a:avLst/>
          </a:prstGeom>
        </p:spPr>
      </p:pic>
      <p:pic>
        <p:nvPicPr>
          <p:cNvPr id="5" name="图片 4" descr="校标logo (1)"/>
          <p:cNvPicPr>
            <a:picLocks noChangeAspect="1"/>
          </p:cNvPicPr>
          <p:nvPr/>
        </p:nvPicPr>
        <p:blipFill>
          <a:blip r:embed="rId4"/>
          <a:stretch>
            <a:fillRect/>
          </a:stretch>
        </p:blipFill>
        <p:spPr>
          <a:xfrm>
            <a:off x="1261110" y="278765"/>
            <a:ext cx="1976120" cy="570865"/>
          </a:xfrm>
          <a:prstGeom prst="rect">
            <a:avLst/>
          </a:prstGeom>
        </p:spPr>
      </p:pic>
      <p:sp>
        <p:nvSpPr>
          <p:cNvPr id="6" name="文本框 5"/>
          <p:cNvSpPr txBox="1"/>
          <p:nvPr>
            <p:custDataLst>
              <p:tags r:id="rId1"/>
            </p:custDataLst>
          </p:nvPr>
        </p:nvSpPr>
        <p:spPr>
          <a:xfrm>
            <a:off x="3949700" y="3502025"/>
            <a:ext cx="4095750" cy="885825"/>
          </a:xfrm>
          <a:prstGeom prst="rect">
            <a:avLst/>
          </a:prstGeom>
          <a:noFill/>
        </p:spPr>
        <p:txBody>
          <a:bodyPr wrap="square" rtlCol="0">
            <a:noAutofit/>
          </a:bodyPr>
          <a:lstStyle/>
          <a:p>
            <a:pPr algn="dist"/>
            <a:r>
              <a:rPr lang="zh-CN" altLang="en-US" sz="2800" b="1" spc="300" dirty="0">
                <a:solidFill>
                  <a:schemeClr val="bg1"/>
                </a:solidFill>
                <a:latin typeface="微软雅黑" panose="020B0503020204020204" charset="-122"/>
                <a:ea typeface="微软雅黑" panose="020B0503020204020204" charset="-122"/>
              </a:rPr>
              <a:t>毕业论文答辩</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6046074" y="2204360"/>
            <a:ext cx="5909310" cy="3401695"/>
          </a:xfrm>
          <a:prstGeom prst="rect">
            <a:avLst/>
          </a:prstGeom>
          <a:solidFill>
            <a:schemeClr val="bg1"/>
          </a:solidFill>
          <a:ln>
            <a:noFill/>
          </a:ln>
          <a:effectLst>
            <a:outerShdw blurRad="266700" dir="2700000" sx="101000" sy="101000" algn="tl" rotWithShape="0">
              <a:schemeClr val="bg1">
                <a:lumMod val="6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8" name="圆角矩形 37"/>
          <p:cNvSpPr/>
          <p:nvPr/>
        </p:nvSpPr>
        <p:spPr>
          <a:xfrm flipH="1" flipV="1">
            <a:off x="-43180" y="5346065"/>
            <a:ext cx="12235180" cy="1511935"/>
          </a:xfrm>
          <a:prstGeom prst="roundRect">
            <a:avLst>
              <a:gd name="adj" fmla="val 0"/>
            </a:avLst>
          </a:prstGeom>
          <a:gradFill>
            <a:gsLst>
              <a:gs pos="0">
                <a:schemeClr val="bg1">
                  <a:alpha val="0"/>
                </a:schemeClr>
              </a:gs>
              <a:gs pos="100000">
                <a:srgbClr val="1A6CFB">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4" name="圆角矩形 33"/>
          <p:cNvSpPr/>
          <p:nvPr/>
        </p:nvSpPr>
        <p:spPr>
          <a:xfrm>
            <a:off x="0" y="-80607"/>
            <a:ext cx="12235180" cy="1304925"/>
          </a:xfrm>
          <a:prstGeom prst="roundRect">
            <a:avLst>
              <a:gd name="adj" fmla="val 0"/>
            </a:avLst>
          </a:prstGeom>
          <a:gradFill>
            <a:gsLst>
              <a:gs pos="0">
                <a:schemeClr val="bg1">
                  <a:alpha val="0"/>
                </a:schemeClr>
              </a:gs>
              <a:gs pos="100000">
                <a:srgbClr val="1A6CFB">
                  <a:alpha val="1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5" name="文本框 24"/>
          <p:cNvSpPr txBox="1"/>
          <p:nvPr/>
        </p:nvSpPr>
        <p:spPr>
          <a:xfrm>
            <a:off x="6605305" y="2610249"/>
            <a:ext cx="4760595" cy="338554"/>
          </a:xfrm>
          <a:prstGeom prst="rect">
            <a:avLst/>
          </a:prstGeom>
          <a:solidFill>
            <a:srgbClr val="000000">
              <a:alpha val="0"/>
            </a:srgbClr>
          </a:solidFill>
        </p:spPr>
        <p:txBody>
          <a:bodyPr wrap="square" rtlCol="0" anchor="t">
            <a:spAutoFit/>
          </a:bodyPr>
          <a:lstStyle/>
          <a:p>
            <a:pPr algn="l"/>
            <a:r>
              <a:rPr lang="zh-CN" altLang="en-US" sz="1600" dirty="0">
                <a:latin typeface="思源黑体 CN Regular" panose="020B0500000000000000" pitchFamily="34" charset="-122"/>
                <a:ea typeface="思源黑体 CN Regular" panose="020B0500000000000000" pitchFamily="34" charset="-122"/>
              </a:rPr>
              <a:t>服务端前端：</a:t>
            </a:r>
            <a:r>
              <a:rPr lang="en-US" altLang="zh-CN" sz="1600" dirty="0">
                <a:solidFill>
                  <a:schemeClr val="tx1"/>
                </a:solidFill>
                <a:latin typeface="思源黑体 CN Regular" panose="020B0500000000000000" pitchFamily="34" charset="-122"/>
                <a:ea typeface="思源黑体 CN Regular" panose="020B0500000000000000" pitchFamily="34" charset="-122"/>
              </a:rPr>
              <a:t>VUE</a:t>
            </a:r>
            <a:r>
              <a:rPr lang="zh-CN" altLang="en-US" sz="1600" dirty="0">
                <a:solidFill>
                  <a:schemeClr val="tx1"/>
                </a:solidFill>
                <a:latin typeface="思源黑体 CN Regular" panose="020B0500000000000000" pitchFamily="34" charset="-122"/>
                <a:ea typeface="思源黑体 CN Regular" panose="020B0500000000000000" pitchFamily="34" charset="-122"/>
              </a:rPr>
              <a:t>、</a:t>
            </a:r>
            <a:r>
              <a:rPr lang="en-US" altLang="zh-CN" sz="1600" dirty="0">
                <a:solidFill>
                  <a:schemeClr val="tx1"/>
                </a:solidFill>
                <a:latin typeface="思源黑体 CN Regular" panose="020B0500000000000000" pitchFamily="34" charset="-122"/>
                <a:ea typeface="思源黑体 CN Regular" panose="020B0500000000000000" pitchFamily="34" charset="-122"/>
              </a:rPr>
              <a:t>element-</a:t>
            </a:r>
            <a:r>
              <a:rPr lang="en-US" altLang="zh-CN" sz="1600" dirty="0" err="1">
                <a:solidFill>
                  <a:schemeClr val="tx1"/>
                </a:solidFill>
                <a:latin typeface="思源黑体 CN Regular" panose="020B0500000000000000" pitchFamily="34" charset="-122"/>
                <a:ea typeface="思源黑体 CN Regular" panose="020B0500000000000000" pitchFamily="34" charset="-122"/>
              </a:rPr>
              <a:t>ui</a:t>
            </a:r>
            <a:r>
              <a:rPr lang="zh-CN" altLang="en-US" sz="1600" dirty="0">
                <a:solidFill>
                  <a:schemeClr val="tx1"/>
                </a:solidFill>
                <a:latin typeface="思源黑体 CN Regular" panose="020B0500000000000000" pitchFamily="34" charset="-122"/>
                <a:ea typeface="思源黑体 CN Regular" panose="020B0500000000000000" pitchFamily="34" charset="-122"/>
              </a:rPr>
              <a:t>组件</a:t>
            </a:r>
            <a:r>
              <a:rPr lang="en-US" altLang="zh-CN" sz="1600" dirty="0">
                <a:solidFill>
                  <a:schemeClr val="tx1"/>
                </a:solidFill>
                <a:latin typeface="思源黑体 CN Regular" panose="020B0500000000000000" pitchFamily="34" charset="-122"/>
                <a:ea typeface="思源黑体 CN Regular" panose="020B0500000000000000" pitchFamily="34" charset="-122"/>
              </a:rPr>
              <a:t> </a:t>
            </a:r>
          </a:p>
        </p:txBody>
      </p:sp>
      <p:sp>
        <p:nvSpPr>
          <p:cNvPr id="26" name="椭圆 25"/>
          <p:cNvSpPr/>
          <p:nvPr/>
        </p:nvSpPr>
        <p:spPr>
          <a:xfrm>
            <a:off x="6461160" y="2713119"/>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文本框 26"/>
          <p:cNvSpPr txBox="1"/>
          <p:nvPr/>
        </p:nvSpPr>
        <p:spPr>
          <a:xfrm>
            <a:off x="6618339" y="3125617"/>
            <a:ext cx="4972536" cy="584775"/>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服务端后端：</a:t>
            </a:r>
            <a:r>
              <a:rPr lang="en-US" altLang="zh-CN" sz="1600" dirty="0" err="1">
                <a:solidFill>
                  <a:schemeClr val="tx1"/>
                </a:solidFill>
                <a:latin typeface="思源黑体 CN Regular" panose="020B0500000000000000" pitchFamily="34" charset="-122"/>
                <a:ea typeface="思源黑体 CN Regular" panose="020B0500000000000000" pitchFamily="34" charset="-122"/>
              </a:rPr>
              <a:t>SpringBoot</a:t>
            </a:r>
            <a:r>
              <a:rPr lang="zh-CN" altLang="en-US" sz="1600" dirty="0">
                <a:solidFill>
                  <a:schemeClr val="tx1"/>
                </a:solidFill>
                <a:latin typeface="思源黑体 CN Regular" panose="020B0500000000000000" pitchFamily="34" charset="-122"/>
                <a:ea typeface="思源黑体 CN Regular" panose="020B0500000000000000" pitchFamily="34" charset="-122"/>
              </a:rPr>
              <a:t>、</a:t>
            </a:r>
            <a:r>
              <a:rPr lang="en-US" altLang="zh-CN" sz="1600" dirty="0" err="1">
                <a:solidFill>
                  <a:schemeClr val="tx1"/>
                </a:solidFill>
                <a:latin typeface="思源黑体 CN Regular" panose="020B0500000000000000" pitchFamily="34" charset="-122"/>
                <a:ea typeface="思源黑体 CN Regular" panose="020B0500000000000000" pitchFamily="34" charset="-122"/>
              </a:rPr>
              <a:t>MyBatis</a:t>
            </a:r>
            <a:r>
              <a:rPr lang="zh-CN" altLang="en-US" sz="1600" dirty="0">
                <a:solidFill>
                  <a:schemeClr val="tx1"/>
                </a:solidFill>
                <a:latin typeface="思源黑体 CN Regular" panose="020B0500000000000000" pitchFamily="34" charset="-122"/>
                <a:ea typeface="思源黑体 CN Regular" panose="020B0500000000000000" pitchFamily="34" charset="-122"/>
              </a:rPr>
              <a:t>作</a:t>
            </a:r>
            <a:r>
              <a:rPr lang="en-US" altLang="zh-CN" sz="1600" dirty="0">
                <a:solidFill>
                  <a:schemeClr val="tx1"/>
                </a:solidFill>
                <a:latin typeface="思源黑体 CN Regular" panose="020B0500000000000000" pitchFamily="34" charset="-122"/>
                <a:ea typeface="思源黑体 CN Regular" panose="020B0500000000000000" pitchFamily="34" charset="-122"/>
              </a:rPr>
              <a:t>SQL</a:t>
            </a:r>
            <a:r>
              <a:rPr lang="zh-CN" altLang="en-US" sz="1600" dirty="0">
                <a:solidFill>
                  <a:schemeClr val="tx1"/>
                </a:solidFill>
                <a:latin typeface="思源黑体 CN Regular" panose="020B0500000000000000" pitchFamily="34" charset="-122"/>
                <a:ea typeface="思源黑体 CN Regular" panose="020B0500000000000000" pitchFamily="34" charset="-122"/>
              </a:rPr>
              <a:t>语句映射、</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a:p>
            <a:pPr algn="l"/>
            <a:r>
              <a:rPr lang="en-US" altLang="zh-CN" sz="1600" dirty="0" err="1">
                <a:latin typeface="思源黑体 CN Regular" panose="020B0500000000000000" pitchFamily="34" charset="-122"/>
                <a:ea typeface="思源黑体 CN Regular" panose="020B0500000000000000" pitchFamily="34" charset="-122"/>
              </a:rPr>
              <a:t>Axios</a:t>
            </a:r>
            <a:r>
              <a:rPr lang="zh-CN" altLang="en-US" sz="1600" dirty="0">
                <a:latin typeface="思源黑体 CN Regular" panose="020B0500000000000000" pitchFamily="34" charset="-122"/>
                <a:ea typeface="思源黑体 CN Regular" panose="020B0500000000000000" pitchFamily="34" charset="-122"/>
              </a:rPr>
              <a:t>链接前后端（</a:t>
            </a:r>
            <a:r>
              <a:rPr lang="en-US" altLang="zh-CN" sz="1600" dirty="0">
                <a:latin typeface="思源黑体 CN Regular" panose="020B0500000000000000" pitchFamily="34" charset="-122"/>
                <a:ea typeface="思源黑体 CN Regular" panose="020B0500000000000000" pitchFamily="34" charset="-122"/>
              </a:rPr>
              <a:t>GET/POST</a:t>
            </a:r>
            <a:r>
              <a:rPr lang="zh-CN" altLang="en-US" sz="1600" dirty="0">
                <a:latin typeface="思源黑体 CN Regular" panose="020B0500000000000000" pitchFamily="34" charset="-122"/>
                <a:ea typeface="思源黑体 CN Regular" panose="020B0500000000000000" pitchFamily="34" charset="-122"/>
              </a:rPr>
              <a:t>）</a:t>
            </a:r>
            <a:endParaRPr lang="en-US" altLang="zh-CN" sz="1600" dirty="0">
              <a:latin typeface="思源黑体 CN Regular" panose="020B0500000000000000" pitchFamily="34" charset="-122"/>
              <a:ea typeface="思源黑体 CN Regular" panose="020B0500000000000000" pitchFamily="34" charset="-122"/>
            </a:endParaRPr>
          </a:p>
        </p:txBody>
      </p:sp>
      <p:sp>
        <p:nvSpPr>
          <p:cNvPr id="28" name="椭圆 27"/>
          <p:cNvSpPr/>
          <p:nvPr/>
        </p:nvSpPr>
        <p:spPr>
          <a:xfrm>
            <a:off x="6474194" y="3221979"/>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p:cNvSpPr txBox="1"/>
          <p:nvPr/>
        </p:nvSpPr>
        <p:spPr>
          <a:xfrm>
            <a:off x="6618339" y="4299193"/>
            <a:ext cx="4760595" cy="338554"/>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获取数据：</a:t>
            </a:r>
            <a:r>
              <a:rPr lang="en-US" altLang="zh-CN" sz="1600" dirty="0">
                <a:solidFill>
                  <a:schemeClr val="tx1"/>
                </a:solidFill>
                <a:latin typeface="思源黑体 CN Regular" panose="020B0500000000000000" pitchFamily="34" charset="-122"/>
                <a:ea typeface="思源黑体 CN Regular" panose="020B0500000000000000" pitchFamily="34" charset="-122"/>
              </a:rPr>
              <a:t>python</a:t>
            </a:r>
            <a:r>
              <a:rPr lang="zh-CN" altLang="en-US" sz="1600" dirty="0">
                <a:solidFill>
                  <a:schemeClr val="tx1"/>
                </a:solidFill>
                <a:latin typeface="思源黑体 CN Regular" panose="020B0500000000000000" pitchFamily="34" charset="-122"/>
                <a:ea typeface="思源黑体 CN Regular" panose="020B0500000000000000" pitchFamily="34" charset="-122"/>
              </a:rPr>
              <a:t>爬虫</a:t>
            </a:r>
            <a:r>
              <a:rPr lang="en-US" altLang="zh-CN" sz="1600" dirty="0">
                <a:solidFill>
                  <a:schemeClr val="tx1"/>
                </a:solidFill>
                <a:latin typeface="思源黑体 CN Regular" panose="020B0500000000000000" pitchFamily="34" charset="-122"/>
                <a:ea typeface="思源黑体 CN Regular" panose="020B0500000000000000" pitchFamily="34" charset="-122"/>
              </a:rPr>
              <a:t>Scrapy</a:t>
            </a:r>
            <a:r>
              <a:rPr lang="zh-CN" altLang="en-US" sz="1600" dirty="0">
                <a:solidFill>
                  <a:schemeClr val="tx1"/>
                </a:solidFill>
                <a:latin typeface="思源黑体 CN Regular" panose="020B0500000000000000" pitchFamily="34" charset="-122"/>
                <a:ea typeface="思源黑体 CN Regular" panose="020B0500000000000000" pitchFamily="34" charset="-122"/>
              </a:rPr>
              <a:t>框架</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sp>
        <p:nvSpPr>
          <p:cNvPr id="4" name="椭圆 3"/>
          <p:cNvSpPr/>
          <p:nvPr/>
        </p:nvSpPr>
        <p:spPr>
          <a:xfrm>
            <a:off x="6474194" y="4402063"/>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6618339" y="4772256"/>
            <a:ext cx="4760595" cy="338554"/>
          </a:xfrm>
          <a:prstGeom prst="rect">
            <a:avLst/>
          </a:prstGeom>
          <a:solidFill>
            <a:srgbClr val="000000">
              <a:alpha val="0"/>
            </a:srgbClr>
          </a:solidFill>
        </p:spPr>
        <p:txBody>
          <a:bodyPr wrap="square" rtlCol="0" anchor="t">
            <a:spAutoFit/>
          </a:bodyPr>
          <a:lstStyle/>
          <a:p>
            <a:pPr algn="l"/>
            <a:r>
              <a:rPr lang="zh-CN" altLang="en-US" sz="1600" dirty="0">
                <a:latin typeface="思源黑体 CN Regular" panose="020B0500000000000000" pitchFamily="34" charset="-122"/>
                <a:ea typeface="思源黑体 CN Regular" panose="020B0500000000000000" pitchFamily="34" charset="-122"/>
              </a:rPr>
              <a:t>机器学习算法：</a:t>
            </a:r>
            <a:r>
              <a:rPr lang="zh-CN" altLang="en-US" sz="1600" dirty="0">
                <a:solidFill>
                  <a:schemeClr val="tx1"/>
                </a:solidFill>
                <a:latin typeface="思源黑体 CN Regular" panose="020B0500000000000000" pitchFamily="34" charset="-122"/>
                <a:ea typeface="思源黑体 CN Regular" panose="020B0500000000000000" pitchFamily="34" charset="-122"/>
              </a:rPr>
              <a:t>随机森林算法</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sp>
        <p:nvSpPr>
          <p:cNvPr id="7" name="椭圆 6"/>
          <p:cNvSpPr/>
          <p:nvPr/>
        </p:nvSpPr>
        <p:spPr>
          <a:xfrm>
            <a:off x="6474194" y="4875126"/>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6" name="文本框 35"/>
          <p:cNvSpPr txBox="1"/>
          <p:nvPr/>
        </p:nvSpPr>
        <p:spPr>
          <a:xfrm>
            <a:off x="3239135" y="5330059"/>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请输入标题</a:t>
            </a:r>
          </a:p>
        </p:txBody>
      </p:sp>
      <p:sp>
        <p:nvSpPr>
          <p:cNvPr id="10" name="文本框 9"/>
          <p:cNvSpPr txBox="1"/>
          <p:nvPr>
            <p:custDataLst>
              <p:tags r:id="rId2"/>
            </p:custDataLst>
          </p:nvPr>
        </p:nvSpPr>
        <p:spPr>
          <a:xfrm>
            <a:off x="4069220" y="232283"/>
            <a:ext cx="3208655" cy="582295"/>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开发技术</a:t>
            </a:r>
          </a:p>
        </p:txBody>
      </p:sp>
      <p:grpSp>
        <p:nvGrpSpPr>
          <p:cNvPr id="11" name="组合 10"/>
          <p:cNvGrpSpPr/>
          <p:nvPr/>
        </p:nvGrpSpPr>
        <p:grpSpPr>
          <a:xfrm>
            <a:off x="232410" y="184658"/>
            <a:ext cx="3649980" cy="629920"/>
            <a:chOff x="366" y="308"/>
            <a:chExt cx="5748" cy="992"/>
          </a:xfrm>
        </p:grpSpPr>
        <p:sp>
          <p:nvSpPr>
            <p:cNvPr id="12" name="对角圆角矩形 40"/>
            <p:cNvSpPr/>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754" y="379"/>
              <a:ext cx="4815" cy="921"/>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服务端项目讲解</a:t>
              </a:r>
            </a:p>
          </p:txBody>
        </p:sp>
      </p:grpSp>
      <p:sp>
        <p:nvSpPr>
          <p:cNvPr id="22" name="文本框 21"/>
          <p:cNvSpPr txBox="1"/>
          <p:nvPr/>
        </p:nvSpPr>
        <p:spPr>
          <a:xfrm>
            <a:off x="6605305" y="3858217"/>
            <a:ext cx="4760595" cy="338554"/>
          </a:xfrm>
          <a:prstGeom prst="rect">
            <a:avLst/>
          </a:prstGeom>
          <a:solidFill>
            <a:srgbClr val="000000">
              <a:alpha val="0"/>
            </a:srgbClr>
          </a:solidFill>
        </p:spPr>
        <p:txBody>
          <a:bodyPr wrap="square" rtlCol="0" anchor="t">
            <a:spAutoFit/>
          </a:bodyPr>
          <a:lstStyle/>
          <a:p>
            <a:pPr algn="l"/>
            <a:r>
              <a:rPr lang="zh-CN" altLang="en-US" sz="1600" dirty="0">
                <a:latin typeface="思源黑体 CN Regular" panose="020B0500000000000000" pitchFamily="34" charset="-122"/>
                <a:ea typeface="思源黑体 CN Regular" panose="020B0500000000000000" pitchFamily="34" charset="-122"/>
              </a:rPr>
              <a:t>数据库</a:t>
            </a:r>
            <a:r>
              <a:rPr lang="zh-CN" altLang="en-US" sz="1600" dirty="0">
                <a:solidFill>
                  <a:schemeClr val="tx1"/>
                </a:solidFill>
                <a:latin typeface="思源黑体 CN Regular" panose="020B0500000000000000" pitchFamily="34" charset="-122"/>
                <a:ea typeface="思源黑体 CN Regular" panose="020B0500000000000000" pitchFamily="34" charset="-122"/>
              </a:rPr>
              <a:t>：</a:t>
            </a:r>
            <a:r>
              <a:rPr lang="en-US" altLang="zh-CN" sz="1600" dirty="0" err="1">
                <a:latin typeface="思源黑体 CN Regular" panose="020B0500000000000000" pitchFamily="34" charset="-122"/>
                <a:ea typeface="思源黑体 CN Regular" panose="020B0500000000000000" pitchFamily="34" charset="-122"/>
              </a:rPr>
              <a:t>MySql</a:t>
            </a:r>
            <a:endParaRPr lang="en-US" altLang="zh-CN" sz="1600" dirty="0">
              <a:latin typeface="思源黑体 CN Regular" panose="020B0500000000000000" pitchFamily="34" charset="-122"/>
              <a:ea typeface="思源黑体 CN Regular" panose="020B0500000000000000" pitchFamily="34" charset="-122"/>
            </a:endParaRPr>
          </a:p>
        </p:txBody>
      </p:sp>
      <p:sp>
        <p:nvSpPr>
          <p:cNvPr id="23" name="椭圆 22"/>
          <p:cNvSpPr/>
          <p:nvPr/>
        </p:nvSpPr>
        <p:spPr>
          <a:xfrm>
            <a:off x="6461160" y="3961087"/>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1210285" y="1459573"/>
            <a:ext cx="4336986" cy="4336986"/>
            <a:chOff x="5576161" y="872251"/>
            <a:chExt cx="5113500" cy="5113500"/>
          </a:xfrm>
        </p:grpSpPr>
        <p:sp>
          <p:nvSpPr>
            <p:cNvPr id="5" name="弧形 4"/>
            <p:cNvSpPr/>
            <p:nvPr/>
          </p:nvSpPr>
          <p:spPr>
            <a:xfrm rot="7285539">
              <a:off x="5764726" y="1060816"/>
              <a:ext cx="4736371" cy="4736371"/>
            </a:xfrm>
            <a:prstGeom prst="arc">
              <a:avLst>
                <a:gd name="adj1" fmla="val 18748166"/>
                <a:gd name="adj2" fmla="val 12450323"/>
              </a:avLst>
            </a:prstGeom>
            <a:ln>
              <a:solidFill>
                <a:srgbClr val="0171FF"/>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8" name="弧形 7"/>
            <p:cNvSpPr/>
            <p:nvPr/>
          </p:nvSpPr>
          <p:spPr>
            <a:xfrm>
              <a:off x="5576161" y="872251"/>
              <a:ext cx="5113500" cy="5113500"/>
            </a:xfrm>
            <a:prstGeom prst="arc">
              <a:avLst>
                <a:gd name="adj1" fmla="val 16200000"/>
                <a:gd name="adj2" fmla="val 9168030"/>
              </a:avLst>
            </a:prstGeom>
            <a:ln>
              <a:solidFill>
                <a:srgbClr val="3E5EE3"/>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9" name="椭圆 8"/>
            <p:cNvSpPr/>
            <p:nvPr/>
          </p:nvSpPr>
          <p:spPr>
            <a:xfrm>
              <a:off x="5954861" y="1251059"/>
              <a:ext cx="4332091" cy="4332091"/>
            </a:xfrm>
            <a:prstGeom prst="ellipse">
              <a:avLst/>
            </a:prstGeom>
            <a:gradFill>
              <a:gsLst>
                <a:gs pos="0">
                  <a:srgbClr val="3E5EE3"/>
                </a:gs>
                <a:gs pos="100000">
                  <a:srgbClr val="0171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nvGrpSpPr>
          <p:cNvPr id="14" name="Group 22"/>
          <p:cNvGrpSpPr/>
          <p:nvPr/>
        </p:nvGrpSpPr>
        <p:grpSpPr>
          <a:xfrm>
            <a:off x="-93894" y="1806194"/>
            <a:ext cx="5522380" cy="4336987"/>
            <a:chOff x="2101597" y="594889"/>
            <a:chExt cx="4994398" cy="3886016"/>
          </a:xfrm>
        </p:grpSpPr>
        <p:pic>
          <p:nvPicPr>
            <p:cNvPr id="15" name="Picture 25"/>
            <p:cNvPicPr>
              <a:picLocks noChangeAspect="1"/>
            </p:cNvPicPr>
            <p:nvPr/>
          </p:nvPicPr>
          <p:blipFill>
            <a:blip r:embed="rId4"/>
            <a:stretch>
              <a:fillRect/>
            </a:stretch>
          </p:blipFill>
          <p:spPr>
            <a:xfrm>
              <a:off x="2101597" y="594889"/>
              <a:ext cx="4994398" cy="3886016"/>
            </a:xfrm>
            <a:prstGeom prst="rect">
              <a:avLst/>
            </a:prstGeom>
          </p:spPr>
        </p:pic>
        <p:sp>
          <p:nvSpPr>
            <p:cNvPr id="16" name="Rectangle 32"/>
            <p:cNvSpPr/>
            <p:nvPr/>
          </p:nvSpPr>
          <p:spPr>
            <a:xfrm>
              <a:off x="2908092" y="1313332"/>
              <a:ext cx="3310128" cy="2049481"/>
            </a:xfrm>
            <a:prstGeom prst="rect">
              <a:avLst/>
            </a:prstGeom>
            <a:solidFill>
              <a:srgbClr val="558ED5"/>
            </a:solidFill>
            <a:ln w="635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grpSp>
      <p:pic>
        <p:nvPicPr>
          <p:cNvPr id="17" name="图片 16"/>
          <p:cNvPicPr>
            <a:picLocks noChangeAspect="1"/>
          </p:cNvPicPr>
          <p:nvPr/>
        </p:nvPicPr>
        <p:blipFill rotWithShape="1">
          <a:blip r:embed="rId5"/>
          <a:srcRect l="14856" r="9042"/>
          <a:stretch>
            <a:fillRect/>
          </a:stretch>
        </p:blipFill>
        <p:spPr>
          <a:xfrm>
            <a:off x="779929" y="2581048"/>
            <a:ext cx="3714310" cy="23771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0" fill="hold"/>
                                        <p:tgtEl>
                                          <p:spTgt spid="38"/>
                                        </p:tgtEl>
                                        <p:attrNameLst>
                                          <p:attrName>ppt_x</p:attrName>
                                        </p:attrNameLst>
                                      </p:cBhvr>
                                      <p:tavLst>
                                        <p:tav tm="0">
                                          <p:val>
                                            <p:strVal val="#ppt_x"/>
                                          </p:val>
                                        </p:tav>
                                        <p:tav tm="100000">
                                          <p:val>
                                            <p:strVal val="#ppt_x"/>
                                          </p:val>
                                        </p:tav>
                                      </p:tavLst>
                                    </p:anim>
                                    <p:anim calcmode="lin" valueType="num">
                                      <p:cBhvr additive="base">
                                        <p:cTn id="8" dur="5000" fill="hold"/>
                                        <p:tgtEl>
                                          <p:spTgt spid="38"/>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0" fill="hold"/>
                                        <p:tgtEl>
                                          <p:spTgt spid="34"/>
                                        </p:tgtEl>
                                        <p:attrNameLst>
                                          <p:attrName>ppt_x</p:attrName>
                                        </p:attrNameLst>
                                      </p:cBhvr>
                                      <p:tavLst>
                                        <p:tav tm="0">
                                          <p:val>
                                            <p:strVal val="#ppt_x"/>
                                          </p:val>
                                        </p:tav>
                                        <p:tav tm="100000">
                                          <p:val>
                                            <p:strVal val="#ppt_x"/>
                                          </p:val>
                                        </p:tav>
                                      </p:tavLst>
                                    </p:anim>
                                    <p:anim calcmode="lin" valueType="num">
                                      <p:cBhvr additive="base">
                                        <p:cTn id="12" dur="5000" fill="hold"/>
                                        <p:tgtEl>
                                          <p:spTgt spid="34"/>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0" fill="hold"/>
                                        <p:tgtEl>
                                          <p:spTgt spid="25"/>
                                        </p:tgtEl>
                                        <p:attrNameLst>
                                          <p:attrName>ppt_x</p:attrName>
                                        </p:attrNameLst>
                                      </p:cBhvr>
                                      <p:tavLst>
                                        <p:tav tm="0">
                                          <p:val>
                                            <p:strVal val="#ppt_x"/>
                                          </p:val>
                                        </p:tav>
                                        <p:tav tm="100000">
                                          <p:val>
                                            <p:strVal val="#ppt_x"/>
                                          </p:val>
                                        </p:tav>
                                      </p:tavLst>
                                    </p:anim>
                                    <p:anim calcmode="lin" valueType="num">
                                      <p:cBhvr additive="base">
                                        <p:cTn id="16" dur="5000" fill="hold"/>
                                        <p:tgtEl>
                                          <p:spTgt spid="25"/>
                                        </p:tgtEl>
                                        <p:attrNameLst>
                                          <p:attrName>ppt_y</p:attrName>
                                        </p:attrNameLst>
                                      </p:cBhvr>
                                      <p:tavLst>
                                        <p:tav tm="0">
                                          <p:val>
                                            <p:strVal val="1+#ppt_h/2"/>
                                          </p:val>
                                        </p:tav>
                                        <p:tav tm="100000">
                                          <p:val>
                                            <p:strVal val="#ppt_y"/>
                                          </p:val>
                                        </p:tav>
                                      </p:tavLst>
                                    </p:anim>
                                  </p:childTnLst>
                                </p:cTn>
                              </p:par>
                              <p:par>
                                <p:cTn id="17" presetID="7"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0" fill="hold"/>
                                        <p:tgtEl>
                                          <p:spTgt spid="26"/>
                                        </p:tgtEl>
                                        <p:attrNameLst>
                                          <p:attrName>ppt_x</p:attrName>
                                        </p:attrNameLst>
                                      </p:cBhvr>
                                      <p:tavLst>
                                        <p:tav tm="0">
                                          <p:val>
                                            <p:strVal val="#ppt_x"/>
                                          </p:val>
                                        </p:tav>
                                        <p:tav tm="100000">
                                          <p:val>
                                            <p:strVal val="#ppt_x"/>
                                          </p:val>
                                        </p:tav>
                                      </p:tavLst>
                                    </p:anim>
                                    <p:anim calcmode="lin" valueType="num">
                                      <p:cBhvr additive="base">
                                        <p:cTn id="20" dur="5000" fill="hold"/>
                                        <p:tgtEl>
                                          <p:spTgt spid="26"/>
                                        </p:tgtEl>
                                        <p:attrNameLst>
                                          <p:attrName>ppt_y</p:attrName>
                                        </p:attrNameLst>
                                      </p:cBhvr>
                                      <p:tavLst>
                                        <p:tav tm="0">
                                          <p:val>
                                            <p:strVal val="1+#ppt_h/2"/>
                                          </p:val>
                                        </p:tav>
                                        <p:tav tm="100000">
                                          <p:val>
                                            <p:strVal val="#ppt_y"/>
                                          </p:val>
                                        </p:tav>
                                      </p:tavLst>
                                    </p:anim>
                                  </p:childTnLst>
                                </p:cTn>
                              </p:par>
                              <p:par>
                                <p:cTn id="21" presetID="7"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0" fill="hold"/>
                                        <p:tgtEl>
                                          <p:spTgt spid="27"/>
                                        </p:tgtEl>
                                        <p:attrNameLst>
                                          <p:attrName>ppt_x</p:attrName>
                                        </p:attrNameLst>
                                      </p:cBhvr>
                                      <p:tavLst>
                                        <p:tav tm="0">
                                          <p:val>
                                            <p:strVal val="#ppt_x"/>
                                          </p:val>
                                        </p:tav>
                                        <p:tav tm="100000">
                                          <p:val>
                                            <p:strVal val="#ppt_x"/>
                                          </p:val>
                                        </p:tav>
                                      </p:tavLst>
                                    </p:anim>
                                    <p:anim calcmode="lin" valueType="num">
                                      <p:cBhvr additive="base">
                                        <p:cTn id="24" dur="5000" fill="hold"/>
                                        <p:tgtEl>
                                          <p:spTgt spid="27"/>
                                        </p:tgtEl>
                                        <p:attrNameLst>
                                          <p:attrName>ppt_y</p:attrName>
                                        </p:attrNameLst>
                                      </p:cBhvr>
                                      <p:tavLst>
                                        <p:tav tm="0">
                                          <p:val>
                                            <p:strVal val="1+#ppt_h/2"/>
                                          </p:val>
                                        </p:tav>
                                        <p:tav tm="100000">
                                          <p:val>
                                            <p:strVal val="#ppt_y"/>
                                          </p:val>
                                        </p:tav>
                                      </p:tavLst>
                                    </p:anim>
                                  </p:childTnLst>
                                </p:cTn>
                              </p:par>
                              <p:par>
                                <p:cTn id="25" presetID="7"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0" fill="hold"/>
                                        <p:tgtEl>
                                          <p:spTgt spid="28"/>
                                        </p:tgtEl>
                                        <p:attrNameLst>
                                          <p:attrName>ppt_x</p:attrName>
                                        </p:attrNameLst>
                                      </p:cBhvr>
                                      <p:tavLst>
                                        <p:tav tm="0">
                                          <p:val>
                                            <p:strVal val="#ppt_x"/>
                                          </p:val>
                                        </p:tav>
                                        <p:tav tm="100000">
                                          <p:val>
                                            <p:strVal val="#ppt_x"/>
                                          </p:val>
                                        </p:tav>
                                      </p:tavLst>
                                    </p:anim>
                                    <p:anim calcmode="lin" valueType="num">
                                      <p:cBhvr additive="base">
                                        <p:cTn id="28" dur="5000" fill="hold"/>
                                        <p:tgtEl>
                                          <p:spTgt spid="28"/>
                                        </p:tgtEl>
                                        <p:attrNameLst>
                                          <p:attrName>ppt_y</p:attrName>
                                        </p:attrNameLst>
                                      </p:cBhvr>
                                      <p:tavLst>
                                        <p:tav tm="0">
                                          <p:val>
                                            <p:strVal val="1+#ppt_h/2"/>
                                          </p:val>
                                        </p:tav>
                                        <p:tav tm="100000">
                                          <p:val>
                                            <p:strVal val="#ppt_y"/>
                                          </p:val>
                                        </p:tav>
                                      </p:tavLst>
                                    </p:anim>
                                  </p:childTnLst>
                                </p:cTn>
                              </p:par>
                              <p:par>
                                <p:cTn id="29" presetID="7"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0" fill="hold"/>
                                        <p:tgtEl>
                                          <p:spTgt spid="3"/>
                                        </p:tgtEl>
                                        <p:attrNameLst>
                                          <p:attrName>ppt_x</p:attrName>
                                        </p:attrNameLst>
                                      </p:cBhvr>
                                      <p:tavLst>
                                        <p:tav tm="0">
                                          <p:val>
                                            <p:strVal val="#ppt_x"/>
                                          </p:val>
                                        </p:tav>
                                        <p:tav tm="100000">
                                          <p:val>
                                            <p:strVal val="#ppt_x"/>
                                          </p:val>
                                        </p:tav>
                                      </p:tavLst>
                                    </p:anim>
                                    <p:anim calcmode="lin" valueType="num">
                                      <p:cBhvr additive="base">
                                        <p:cTn id="32" dur="5000" fill="hold"/>
                                        <p:tgtEl>
                                          <p:spTgt spid="3"/>
                                        </p:tgtEl>
                                        <p:attrNameLst>
                                          <p:attrName>ppt_y</p:attrName>
                                        </p:attrNameLst>
                                      </p:cBhvr>
                                      <p:tavLst>
                                        <p:tav tm="0">
                                          <p:val>
                                            <p:strVal val="1+#ppt_h/2"/>
                                          </p:val>
                                        </p:tav>
                                        <p:tav tm="100000">
                                          <p:val>
                                            <p:strVal val="#ppt_y"/>
                                          </p:val>
                                        </p:tav>
                                      </p:tavLst>
                                    </p:anim>
                                  </p:childTnLst>
                                </p:cTn>
                              </p:par>
                              <p:par>
                                <p:cTn id="33" presetID="7"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0" fill="hold"/>
                                        <p:tgtEl>
                                          <p:spTgt spid="4"/>
                                        </p:tgtEl>
                                        <p:attrNameLst>
                                          <p:attrName>ppt_x</p:attrName>
                                        </p:attrNameLst>
                                      </p:cBhvr>
                                      <p:tavLst>
                                        <p:tav tm="0">
                                          <p:val>
                                            <p:strVal val="#ppt_x"/>
                                          </p:val>
                                        </p:tav>
                                        <p:tav tm="100000">
                                          <p:val>
                                            <p:strVal val="#ppt_x"/>
                                          </p:val>
                                        </p:tav>
                                      </p:tavLst>
                                    </p:anim>
                                    <p:anim calcmode="lin" valueType="num">
                                      <p:cBhvr additive="base">
                                        <p:cTn id="36" dur="5000" fill="hold"/>
                                        <p:tgtEl>
                                          <p:spTgt spid="4"/>
                                        </p:tgtEl>
                                        <p:attrNameLst>
                                          <p:attrName>ppt_y</p:attrName>
                                        </p:attrNameLst>
                                      </p:cBhvr>
                                      <p:tavLst>
                                        <p:tav tm="0">
                                          <p:val>
                                            <p:strVal val="1+#ppt_h/2"/>
                                          </p:val>
                                        </p:tav>
                                        <p:tav tm="100000">
                                          <p:val>
                                            <p:strVal val="#ppt_y"/>
                                          </p:val>
                                        </p:tav>
                                      </p:tavLst>
                                    </p:anim>
                                  </p:childTnLst>
                                </p:cTn>
                              </p:par>
                              <p:par>
                                <p:cTn id="37" presetID="7"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0" fill="hold"/>
                                        <p:tgtEl>
                                          <p:spTgt spid="6"/>
                                        </p:tgtEl>
                                        <p:attrNameLst>
                                          <p:attrName>ppt_x</p:attrName>
                                        </p:attrNameLst>
                                      </p:cBhvr>
                                      <p:tavLst>
                                        <p:tav tm="0">
                                          <p:val>
                                            <p:strVal val="#ppt_x"/>
                                          </p:val>
                                        </p:tav>
                                        <p:tav tm="100000">
                                          <p:val>
                                            <p:strVal val="#ppt_x"/>
                                          </p:val>
                                        </p:tav>
                                      </p:tavLst>
                                    </p:anim>
                                    <p:anim calcmode="lin" valueType="num">
                                      <p:cBhvr additive="base">
                                        <p:cTn id="40" dur="5000" fill="hold"/>
                                        <p:tgtEl>
                                          <p:spTgt spid="6"/>
                                        </p:tgtEl>
                                        <p:attrNameLst>
                                          <p:attrName>ppt_y</p:attrName>
                                        </p:attrNameLst>
                                      </p:cBhvr>
                                      <p:tavLst>
                                        <p:tav tm="0">
                                          <p:val>
                                            <p:strVal val="1+#ppt_h/2"/>
                                          </p:val>
                                        </p:tav>
                                        <p:tav tm="100000">
                                          <p:val>
                                            <p:strVal val="#ppt_y"/>
                                          </p:val>
                                        </p:tav>
                                      </p:tavLst>
                                    </p:anim>
                                  </p:childTnLst>
                                </p:cTn>
                              </p:par>
                              <p:par>
                                <p:cTn id="41" presetID="7"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0" fill="hold"/>
                                        <p:tgtEl>
                                          <p:spTgt spid="7"/>
                                        </p:tgtEl>
                                        <p:attrNameLst>
                                          <p:attrName>ppt_x</p:attrName>
                                        </p:attrNameLst>
                                      </p:cBhvr>
                                      <p:tavLst>
                                        <p:tav tm="0">
                                          <p:val>
                                            <p:strVal val="#ppt_x"/>
                                          </p:val>
                                        </p:tav>
                                        <p:tav tm="100000">
                                          <p:val>
                                            <p:strVal val="#ppt_x"/>
                                          </p:val>
                                        </p:tav>
                                      </p:tavLst>
                                    </p:anim>
                                    <p:anim calcmode="lin" valueType="num">
                                      <p:cBhvr additive="base">
                                        <p:cTn id="44" dur="5000" fill="hold"/>
                                        <p:tgtEl>
                                          <p:spTgt spid="7"/>
                                        </p:tgtEl>
                                        <p:attrNameLst>
                                          <p:attrName>ppt_y</p:attrName>
                                        </p:attrNameLst>
                                      </p:cBhvr>
                                      <p:tavLst>
                                        <p:tav tm="0">
                                          <p:val>
                                            <p:strVal val="1+#ppt_h/2"/>
                                          </p:val>
                                        </p:tav>
                                        <p:tav tm="100000">
                                          <p:val>
                                            <p:strVal val="#ppt_y"/>
                                          </p:val>
                                        </p:tav>
                                      </p:tavLst>
                                    </p:anim>
                                  </p:childTnLst>
                                </p:cTn>
                              </p:par>
                              <p:par>
                                <p:cTn id="45" presetID="7"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0" fill="hold"/>
                                        <p:tgtEl>
                                          <p:spTgt spid="36"/>
                                        </p:tgtEl>
                                        <p:attrNameLst>
                                          <p:attrName>ppt_x</p:attrName>
                                        </p:attrNameLst>
                                      </p:cBhvr>
                                      <p:tavLst>
                                        <p:tav tm="0">
                                          <p:val>
                                            <p:strVal val="#ppt_x"/>
                                          </p:val>
                                        </p:tav>
                                        <p:tav tm="100000">
                                          <p:val>
                                            <p:strVal val="#ppt_x"/>
                                          </p:val>
                                        </p:tav>
                                      </p:tavLst>
                                    </p:anim>
                                    <p:anim calcmode="lin" valueType="num">
                                      <p:cBhvr additive="base">
                                        <p:cTn id="48" dur="5000" fill="hold"/>
                                        <p:tgtEl>
                                          <p:spTgt spid="36"/>
                                        </p:tgtEl>
                                        <p:attrNameLst>
                                          <p:attrName>ppt_y</p:attrName>
                                        </p:attrNameLst>
                                      </p:cBhvr>
                                      <p:tavLst>
                                        <p:tav tm="0">
                                          <p:val>
                                            <p:strVal val="1+#ppt_h/2"/>
                                          </p:val>
                                        </p:tav>
                                        <p:tav tm="100000">
                                          <p:val>
                                            <p:strVal val="#ppt_y"/>
                                          </p:val>
                                        </p:tav>
                                      </p:tavLst>
                                    </p:anim>
                                  </p:childTnLst>
                                </p:cTn>
                              </p:par>
                              <p:par>
                                <p:cTn id="49" presetID="7"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0" fill="hold"/>
                                        <p:tgtEl>
                                          <p:spTgt spid="22"/>
                                        </p:tgtEl>
                                        <p:attrNameLst>
                                          <p:attrName>ppt_x</p:attrName>
                                        </p:attrNameLst>
                                      </p:cBhvr>
                                      <p:tavLst>
                                        <p:tav tm="0">
                                          <p:val>
                                            <p:strVal val="#ppt_x"/>
                                          </p:val>
                                        </p:tav>
                                        <p:tav tm="100000">
                                          <p:val>
                                            <p:strVal val="#ppt_x"/>
                                          </p:val>
                                        </p:tav>
                                      </p:tavLst>
                                    </p:anim>
                                    <p:anim calcmode="lin" valueType="num">
                                      <p:cBhvr additive="base">
                                        <p:cTn id="52" dur="5000" fill="hold"/>
                                        <p:tgtEl>
                                          <p:spTgt spid="22"/>
                                        </p:tgtEl>
                                        <p:attrNameLst>
                                          <p:attrName>ppt_y</p:attrName>
                                        </p:attrNameLst>
                                      </p:cBhvr>
                                      <p:tavLst>
                                        <p:tav tm="0">
                                          <p:val>
                                            <p:strVal val="1+#ppt_h/2"/>
                                          </p:val>
                                        </p:tav>
                                        <p:tav tm="100000">
                                          <p:val>
                                            <p:strVal val="#ppt_y"/>
                                          </p:val>
                                        </p:tav>
                                      </p:tavLst>
                                    </p:anim>
                                  </p:childTnLst>
                                </p:cTn>
                              </p:par>
                              <p:par>
                                <p:cTn id="53" presetID="7"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0" fill="hold"/>
                                        <p:tgtEl>
                                          <p:spTgt spid="23"/>
                                        </p:tgtEl>
                                        <p:attrNameLst>
                                          <p:attrName>ppt_x</p:attrName>
                                        </p:attrNameLst>
                                      </p:cBhvr>
                                      <p:tavLst>
                                        <p:tav tm="0">
                                          <p:val>
                                            <p:strVal val="#ppt_x"/>
                                          </p:val>
                                        </p:tav>
                                        <p:tav tm="100000">
                                          <p:val>
                                            <p:strVal val="#ppt_x"/>
                                          </p:val>
                                        </p:tav>
                                      </p:tavLst>
                                    </p:anim>
                                    <p:anim calcmode="lin" valueType="num">
                                      <p:cBhvr additive="base">
                                        <p:cTn id="56" dur="5000" fill="hold"/>
                                        <p:tgtEl>
                                          <p:spTgt spid="23"/>
                                        </p:tgtEl>
                                        <p:attrNameLst>
                                          <p:attrName>ppt_y</p:attrName>
                                        </p:attrNameLst>
                                      </p:cBhvr>
                                      <p:tavLst>
                                        <p:tav tm="0">
                                          <p:val>
                                            <p:strVal val="1+#ppt_h/2"/>
                                          </p:val>
                                        </p:tav>
                                        <p:tav tm="100000">
                                          <p:val>
                                            <p:strVal val="#ppt_y"/>
                                          </p:val>
                                        </p:tav>
                                      </p:tavLst>
                                    </p:anim>
                                  </p:childTnLst>
                                </p:cTn>
                              </p:par>
                            </p:childTnLst>
                          </p:cTn>
                        </p:par>
                        <p:par>
                          <p:cTn id="57" fill="hold">
                            <p:stCondLst>
                              <p:cond delay="5000"/>
                            </p:stCondLst>
                            <p:childTnLst>
                              <p:par>
                                <p:cTn id="58" presetID="21" presetClass="entr" presetSubtype="1"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heel(1)">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4" grpId="0" animBg="1"/>
      <p:bldP spid="34" grpId="1" animBg="1"/>
      <p:bldP spid="25" grpId="0" animBg="1"/>
      <p:bldP spid="25" grpId="1" animBg="1"/>
      <p:bldP spid="26" grpId="0" animBg="1"/>
      <p:bldP spid="26" grpId="1" animBg="1"/>
      <p:bldP spid="27" grpId="0" animBg="1"/>
      <p:bldP spid="27" grpId="1" animBg="1"/>
      <p:bldP spid="28" grpId="0" animBg="1"/>
      <p:bldP spid="28" grpId="1" animBg="1"/>
      <p:bldP spid="3" grpId="0" animBg="1"/>
      <p:bldP spid="3" grpId="1" animBg="1"/>
      <p:bldP spid="4" grpId="0" animBg="1"/>
      <p:bldP spid="4" grpId="1" animBg="1"/>
      <p:bldP spid="6" grpId="0" animBg="1"/>
      <p:bldP spid="6" grpId="1" animBg="1"/>
      <p:bldP spid="7" grpId="0" animBg="1"/>
      <p:bldP spid="7" grpId="1" animBg="1"/>
      <p:bldP spid="36" grpId="0" animBg="1"/>
      <p:bldP spid="36" grpId="1" animBg="1"/>
      <p:bldP spid="22" grpId="0" animBg="1"/>
      <p:bldP spid="22"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13"/>
          <p:cNvSpPr/>
          <p:nvPr/>
        </p:nvSpPr>
        <p:spPr>
          <a:xfrm>
            <a:off x="-19601" y="1591"/>
            <a:ext cx="12231200" cy="6857999"/>
          </a:xfrm>
          <a:custGeom>
            <a:avLst/>
            <a:gdLst>
              <a:gd name="connsiteX0" fmla="*/ 10367226 w 12231200"/>
              <a:gd name="connsiteY0" fmla="*/ 0 h 6857999"/>
              <a:gd name="connsiteX1" fmla="*/ 12231200 w 12231200"/>
              <a:gd name="connsiteY1" fmla="*/ 0 h 6857999"/>
              <a:gd name="connsiteX2" fmla="*/ 12231200 w 12231200"/>
              <a:gd name="connsiteY2" fmla="*/ 6857999 h 6857999"/>
              <a:gd name="connsiteX3" fmla="*/ 10839914 w 12231200"/>
              <a:gd name="connsiteY3" fmla="*/ 6857999 h 6857999"/>
              <a:gd name="connsiteX4" fmla="*/ 10954751 w 12231200"/>
              <a:gd name="connsiteY4" fmla="*/ 6678871 h 6857999"/>
              <a:gd name="connsiteX5" fmla="*/ 11775744 w 12231200"/>
              <a:gd name="connsiteY5" fmla="*/ 3738311 h 6857999"/>
              <a:gd name="connsiteX6" fmla="*/ 10480790 w 12231200"/>
              <a:gd name="connsiteY6" fmla="*/ 131102 h 6857999"/>
              <a:gd name="connsiteX7" fmla="*/ 0 w 12231200"/>
              <a:gd name="connsiteY7" fmla="*/ 0 h 6857999"/>
              <a:gd name="connsiteX8" fmla="*/ 1842495 w 12231200"/>
              <a:gd name="connsiteY8" fmla="*/ 0 h 6857999"/>
              <a:gd name="connsiteX9" fmla="*/ 1728931 w 12231200"/>
              <a:gd name="connsiteY9" fmla="*/ 131102 h 6857999"/>
              <a:gd name="connsiteX10" fmla="*/ 433976 w 12231200"/>
              <a:gd name="connsiteY10" fmla="*/ 3738311 h 6857999"/>
              <a:gd name="connsiteX11" fmla="*/ 1254969 w 12231200"/>
              <a:gd name="connsiteY11" fmla="*/ 6678871 h 6857999"/>
              <a:gd name="connsiteX12" fmla="*/ 1369807 w 12231200"/>
              <a:gd name="connsiteY12" fmla="*/ 6857999 h 6857999"/>
              <a:gd name="connsiteX13" fmla="*/ 0 w 122312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1200" h="6857999">
                <a:moveTo>
                  <a:pt x="10367226" y="0"/>
                </a:moveTo>
                <a:lnTo>
                  <a:pt x="12231200" y="0"/>
                </a:lnTo>
                <a:lnTo>
                  <a:pt x="12231200" y="6857999"/>
                </a:lnTo>
                <a:lnTo>
                  <a:pt x="10839914" y="6857999"/>
                </a:lnTo>
                <a:lnTo>
                  <a:pt x="10954751" y="6678871"/>
                </a:lnTo>
                <a:cubicBezTo>
                  <a:pt x="11475732" y="5821451"/>
                  <a:pt x="11775744" y="4814917"/>
                  <a:pt x="11775744" y="3738311"/>
                </a:cubicBezTo>
                <a:cubicBezTo>
                  <a:pt x="11775744" y="2368086"/>
                  <a:pt x="11289775" y="1111365"/>
                  <a:pt x="10480790" y="131102"/>
                </a:cubicBezTo>
                <a:close/>
                <a:moveTo>
                  <a:pt x="0" y="0"/>
                </a:moveTo>
                <a:lnTo>
                  <a:pt x="1842495" y="0"/>
                </a:lnTo>
                <a:lnTo>
                  <a:pt x="1728931" y="131102"/>
                </a:lnTo>
                <a:cubicBezTo>
                  <a:pt x="919946" y="1111365"/>
                  <a:pt x="433976" y="2368086"/>
                  <a:pt x="433976" y="3738311"/>
                </a:cubicBezTo>
                <a:cubicBezTo>
                  <a:pt x="433976" y="4814917"/>
                  <a:pt x="733989" y="5821451"/>
                  <a:pt x="1254969" y="6678871"/>
                </a:cubicBezTo>
                <a:lnTo>
                  <a:pt x="1369807" y="6857999"/>
                </a:lnTo>
                <a:lnTo>
                  <a:pt x="0" y="6857999"/>
                </a:lnTo>
                <a:close/>
              </a:path>
            </a:pathLst>
          </a:custGeom>
          <a:gradFill>
            <a:gsLst>
              <a:gs pos="0">
                <a:schemeClr val="bg1">
                  <a:alpha val="56000"/>
                </a:schemeClr>
              </a:gs>
              <a:gs pos="100000">
                <a:srgbClr val="1A6CFB">
                  <a:alpha val="6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圆角矩形 3"/>
          <p:cNvSpPr/>
          <p:nvPr/>
        </p:nvSpPr>
        <p:spPr>
          <a:xfrm>
            <a:off x="4848225" y="115037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6" name="文本框 35"/>
          <p:cNvSpPr txBox="1"/>
          <p:nvPr/>
        </p:nvSpPr>
        <p:spPr>
          <a:xfrm>
            <a:off x="5340985" y="1252611"/>
            <a:ext cx="1630680" cy="40011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服务端功能</a:t>
            </a:r>
          </a:p>
        </p:txBody>
      </p:sp>
      <p:grpSp>
        <p:nvGrpSpPr>
          <p:cNvPr id="35" name="组合 34"/>
          <p:cNvGrpSpPr/>
          <p:nvPr/>
        </p:nvGrpSpPr>
        <p:grpSpPr>
          <a:xfrm>
            <a:off x="232410" y="195580"/>
            <a:ext cx="3649980" cy="629920"/>
            <a:chOff x="366" y="308"/>
            <a:chExt cx="5748" cy="992"/>
          </a:xfrm>
        </p:grpSpPr>
        <p:sp>
          <p:nvSpPr>
            <p:cNvPr id="6" name="对角圆角矩形 5"/>
            <p:cNvSpPr/>
            <p:nvPr>
              <p:custDataLst>
                <p:tags r:id="rId15"/>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16"/>
              </p:custDataLst>
            </p:nvPr>
          </p:nvSpPr>
          <p:spPr>
            <a:xfrm>
              <a:off x="754" y="379"/>
              <a:ext cx="4815" cy="921"/>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服务端项目讲解</a:t>
              </a:r>
            </a:p>
          </p:txBody>
        </p:sp>
      </p:grpSp>
      <p:sp>
        <p:nvSpPr>
          <p:cNvPr id="34" name="文本框 33"/>
          <p:cNvSpPr txBox="1"/>
          <p:nvPr>
            <p:custDataLst>
              <p:tags r:id="rId1"/>
            </p:custDataLst>
          </p:nvPr>
        </p:nvSpPr>
        <p:spPr>
          <a:xfrm>
            <a:off x="4576445" y="289560"/>
            <a:ext cx="4848373" cy="534670"/>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功能逻辑框架</a:t>
            </a:r>
            <a:endParaRPr lang="zh-CN" altLang="en-US" b="1" dirty="0">
              <a:solidFill>
                <a:srgbClr val="4C6FEF"/>
              </a:solidFill>
              <a:latin typeface="微软雅黑" panose="020B0503020204020204" charset="-122"/>
              <a:ea typeface="微软雅黑" panose="020B0503020204020204" charset="-122"/>
            </a:endParaRPr>
          </a:p>
        </p:txBody>
      </p:sp>
      <p:sp>
        <p:nvSpPr>
          <p:cNvPr id="3" name="圆角矩形 2"/>
          <p:cNvSpPr/>
          <p:nvPr>
            <p:custDataLst>
              <p:tags r:id="rId2"/>
            </p:custDataLst>
          </p:nvPr>
        </p:nvSpPr>
        <p:spPr>
          <a:xfrm>
            <a:off x="366862" y="3856613"/>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4" name="文本框 23"/>
          <p:cNvSpPr txBox="1"/>
          <p:nvPr>
            <p:custDataLst>
              <p:tags r:id="rId3"/>
            </p:custDataLst>
          </p:nvPr>
        </p:nvSpPr>
        <p:spPr>
          <a:xfrm>
            <a:off x="545410" y="3949494"/>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cxnSp>
        <p:nvCxnSpPr>
          <p:cNvPr id="55" name="肘形连接符 54"/>
          <p:cNvCxnSpPr>
            <a:cxnSpLocks/>
            <a:stCxn id="4" idx="2"/>
            <a:endCxn id="3" idx="0"/>
          </p:cNvCxnSpPr>
          <p:nvPr/>
        </p:nvCxnSpPr>
        <p:spPr>
          <a:xfrm rot="5400000">
            <a:off x="2587608" y="348220"/>
            <a:ext cx="2102987" cy="49137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 name="肘形连接符 59"/>
          <p:cNvCxnSpPr>
            <a:cxnSpLocks/>
            <a:stCxn id="4" idx="2"/>
            <a:endCxn id="14" idx="0"/>
          </p:cNvCxnSpPr>
          <p:nvPr/>
        </p:nvCxnSpPr>
        <p:spPr>
          <a:xfrm rot="5400000">
            <a:off x="4552064" y="2299346"/>
            <a:ext cx="2089656" cy="9982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60"/>
          <p:cNvCxnSpPr>
            <a:cxnSpLocks/>
            <a:stCxn id="4" idx="2"/>
            <a:endCxn id="11" idx="0"/>
          </p:cNvCxnSpPr>
          <p:nvPr/>
        </p:nvCxnSpPr>
        <p:spPr>
          <a:xfrm rot="5400000">
            <a:off x="3580558" y="1343046"/>
            <a:ext cx="2104862" cy="292602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2">
            <a:extLst>
              <a:ext uri="{FF2B5EF4-FFF2-40B4-BE49-F238E27FC236}">
                <a16:creationId xmlns:a16="http://schemas.microsoft.com/office/drawing/2014/main" id="{B60D403A-F3B3-5B0D-54D1-7D83CB25EC24}"/>
              </a:ext>
            </a:extLst>
          </p:cNvPr>
          <p:cNvSpPr/>
          <p:nvPr>
            <p:custDataLst>
              <p:tags r:id="rId4"/>
            </p:custDataLst>
          </p:nvPr>
        </p:nvSpPr>
        <p:spPr>
          <a:xfrm>
            <a:off x="2354638" y="3858488"/>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5FAEE106-2CF9-9F81-8834-22F1528F9F5A}"/>
              </a:ext>
            </a:extLst>
          </p:cNvPr>
          <p:cNvSpPr txBox="1"/>
          <p:nvPr>
            <p:custDataLst>
              <p:tags r:id="rId5"/>
            </p:custDataLst>
          </p:nvPr>
        </p:nvSpPr>
        <p:spPr>
          <a:xfrm>
            <a:off x="2533186" y="3951369"/>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sp>
        <p:nvSpPr>
          <p:cNvPr id="14" name="圆角矩形 2">
            <a:extLst>
              <a:ext uri="{FF2B5EF4-FFF2-40B4-BE49-F238E27FC236}">
                <a16:creationId xmlns:a16="http://schemas.microsoft.com/office/drawing/2014/main" id="{CA47CCAB-5129-2384-17E8-C3638461BEA5}"/>
              </a:ext>
            </a:extLst>
          </p:cNvPr>
          <p:cNvSpPr/>
          <p:nvPr>
            <p:custDataLst>
              <p:tags r:id="rId6"/>
            </p:custDataLst>
          </p:nvPr>
        </p:nvSpPr>
        <p:spPr>
          <a:xfrm>
            <a:off x="4282443" y="3843282"/>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5CA32E89-BE49-8831-DEBA-FA5F814FDAF2}"/>
              </a:ext>
            </a:extLst>
          </p:cNvPr>
          <p:cNvSpPr txBox="1"/>
          <p:nvPr>
            <p:custDataLst>
              <p:tags r:id="rId7"/>
            </p:custDataLst>
          </p:nvPr>
        </p:nvSpPr>
        <p:spPr>
          <a:xfrm>
            <a:off x="4460991" y="3936163"/>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sp>
        <p:nvSpPr>
          <p:cNvPr id="16" name="圆角矩形 2">
            <a:extLst>
              <a:ext uri="{FF2B5EF4-FFF2-40B4-BE49-F238E27FC236}">
                <a16:creationId xmlns:a16="http://schemas.microsoft.com/office/drawing/2014/main" id="{2FD8300A-C7D1-8E67-526C-ED860E90DB9B}"/>
              </a:ext>
            </a:extLst>
          </p:cNvPr>
          <p:cNvSpPr/>
          <p:nvPr>
            <p:custDataLst>
              <p:tags r:id="rId8"/>
            </p:custDataLst>
          </p:nvPr>
        </p:nvSpPr>
        <p:spPr>
          <a:xfrm>
            <a:off x="6237065" y="3833767"/>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8" name="文本框 17">
            <a:extLst>
              <a:ext uri="{FF2B5EF4-FFF2-40B4-BE49-F238E27FC236}">
                <a16:creationId xmlns:a16="http://schemas.microsoft.com/office/drawing/2014/main" id="{4BAB3CAD-CBBC-CCA5-E40D-168CA9368965}"/>
              </a:ext>
            </a:extLst>
          </p:cNvPr>
          <p:cNvSpPr txBox="1"/>
          <p:nvPr>
            <p:custDataLst>
              <p:tags r:id="rId9"/>
            </p:custDataLst>
          </p:nvPr>
        </p:nvSpPr>
        <p:spPr>
          <a:xfrm>
            <a:off x="6415613" y="3926648"/>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sp>
        <p:nvSpPr>
          <p:cNvPr id="19" name="圆角矩形 2">
            <a:extLst>
              <a:ext uri="{FF2B5EF4-FFF2-40B4-BE49-F238E27FC236}">
                <a16:creationId xmlns:a16="http://schemas.microsoft.com/office/drawing/2014/main" id="{F7BC628D-09E4-8768-5BA4-AA46D08086FB}"/>
              </a:ext>
            </a:extLst>
          </p:cNvPr>
          <p:cNvSpPr/>
          <p:nvPr>
            <p:custDataLst>
              <p:tags r:id="rId10"/>
            </p:custDataLst>
          </p:nvPr>
        </p:nvSpPr>
        <p:spPr>
          <a:xfrm>
            <a:off x="8174080" y="3810744"/>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1" name="文本框 20">
            <a:extLst>
              <a:ext uri="{FF2B5EF4-FFF2-40B4-BE49-F238E27FC236}">
                <a16:creationId xmlns:a16="http://schemas.microsoft.com/office/drawing/2014/main" id="{6D60DEFF-2500-0BBA-093D-5568061A26EE}"/>
              </a:ext>
            </a:extLst>
          </p:cNvPr>
          <p:cNvSpPr txBox="1"/>
          <p:nvPr>
            <p:custDataLst>
              <p:tags r:id="rId11"/>
            </p:custDataLst>
          </p:nvPr>
        </p:nvSpPr>
        <p:spPr>
          <a:xfrm>
            <a:off x="8352628" y="3903625"/>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sp>
        <p:nvSpPr>
          <p:cNvPr id="25" name="圆角矩形 2">
            <a:extLst>
              <a:ext uri="{FF2B5EF4-FFF2-40B4-BE49-F238E27FC236}">
                <a16:creationId xmlns:a16="http://schemas.microsoft.com/office/drawing/2014/main" id="{215E11FC-7F0E-3B77-6DA6-A204C71F3AF9}"/>
              </a:ext>
            </a:extLst>
          </p:cNvPr>
          <p:cNvSpPr/>
          <p:nvPr>
            <p:custDataLst>
              <p:tags r:id="rId12"/>
            </p:custDataLst>
          </p:nvPr>
        </p:nvSpPr>
        <p:spPr>
          <a:xfrm>
            <a:off x="10103565" y="3845156"/>
            <a:ext cx="163068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6" name="文本框 25">
            <a:extLst>
              <a:ext uri="{FF2B5EF4-FFF2-40B4-BE49-F238E27FC236}">
                <a16:creationId xmlns:a16="http://schemas.microsoft.com/office/drawing/2014/main" id="{B2E62CB3-1663-9537-F4D2-D8B28F8945D4}"/>
              </a:ext>
            </a:extLst>
          </p:cNvPr>
          <p:cNvSpPr txBox="1"/>
          <p:nvPr>
            <p:custDataLst>
              <p:tags r:id="rId13"/>
            </p:custDataLst>
          </p:nvPr>
        </p:nvSpPr>
        <p:spPr>
          <a:xfrm>
            <a:off x="10347640" y="2296303"/>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cxnSp>
        <p:nvCxnSpPr>
          <p:cNvPr id="37" name="肘形连接符 59">
            <a:extLst>
              <a:ext uri="{FF2B5EF4-FFF2-40B4-BE49-F238E27FC236}">
                <a16:creationId xmlns:a16="http://schemas.microsoft.com/office/drawing/2014/main" id="{2B5F3944-82B5-E3BB-6BD6-C6EB0D9187F1}"/>
              </a:ext>
            </a:extLst>
          </p:cNvPr>
          <p:cNvCxnSpPr>
            <a:cxnSpLocks/>
            <a:stCxn id="4" idx="2"/>
            <a:endCxn id="16" idx="0"/>
          </p:cNvCxnSpPr>
          <p:nvPr/>
        </p:nvCxnSpPr>
        <p:spPr>
          <a:xfrm rot="16200000" flipH="1">
            <a:off x="5534132" y="2315493"/>
            <a:ext cx="2080141" cy="95640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60">
            <a:extLst>
              <a:ext uri="{FF2B5EF4-FFF2-40B4-BE49-F238E27FC236}">
                <a16:creationId xmlns:a16="http://schemas.microsoft.com/office/drawing/2014/main" id="{62C1D89C-1164-344F-B46B-5D727993BDCC}"/>
              </a:ext>
            </a:extLst>
          </p:cNvPr>
          <p:cNvCxnSpPr>
            <a:cxnSpLocks/>
            <a:stCxn id="4" idx="2"/>
            <a:endCxn id="19" idx="0"/>
          </p:cNvCxnSpPr>
          <p:nvPr/>
        </p:nvCxnSpPr>
        <p:spPr>
          <a:xfrm rot="16200000" flipH="1">
            <a:off x="6514151" y="1335475"/>
            <a:ext cx="2057118" cy="2893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肘形连接符 60">
            <a:extLst>
              <a:ext uri="{FF2B5EF4-FFF2-40B4-BE49-F238E27FC236}">
                <a16:creationId xmlns:a16="http://schemas.microsoft.com/office/drawing/2014/main" id="{7E95B71E-DB55-8F20-3B95-F08078C2DA06}"/>
              </a:ext>
            </a:extLst>
          </p:cNvPr>
          <p:cNvCxnSpPr>
            <a:cxnSpLocks/>
          </p:cNvCxnSpPr>
          <p:nvPr/>
        </p:nvCxnSpPr>
        <p:spPr>
          <a:xfrm rot="16200000" flipH="1">
            <a:off x="7446452" y="370384"/>
            <a:ext cx="2102987" cy="482377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4C61053-972F-3CB5-942D-5DFDFAB17D3C}"/>
              </a:ext>
            </a:extLst>
          </p:cNvPr>
          <p:cNvSpPr txBox="1"/>
          <p:nvPr>
            <p:custDataLst>
              <p:tags r:id="rId14"/>
            </p:custDataLst>
          </p:nvPr>
        </p:nvSpPr>
        <p:spPr>
          <a:xfrm>
            <a:off x="10347640" y="3946995"/>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系统管理</a:t>
            </a:r>
          </a:p>
        </p:txBody>
      </p:sp>
      <p:pic>
        <p:nvPicPr>
          <p:cNvPr id="58" name="图片 57" descr="图示&#10;&#10;描述已自动生成">
            <a:extLst>
              <a:ext uri="{FF2B5EF4-FFF2-40B4-BE49-F238E27FC236}">
                <a16:creationId xmlns:a16="http://schemas.microsoft.com/office/drawing/2014/main" id="{39A0F37E-561C-1F29-11EF-F4E000BF204B}"/>
              </a:ext>
            </a:extLst>
          </p:cNvPr>
          <p:cNvPicPr>
            <a:picLocks noChangeAspect="1"/>
          </p:cNvPicPr>
          <p:nvPr/>
        </p:nvPicPr>
        <p:blipFill>
          <a:blip r:embed="rId18"/>
          <a:stretch>
            <a:fillRect/>
          </a:stretch>
        </p:blipFill>
        <p:spPr>
          <a:xfrm>
            <a:off x="248445" y="869315"/>
            <a:ext cx="11695107" cy="5318596"/>
          </a:xfrm>
          <a:prstGeom prst="rect">
            <a:avLst/>
          </a:prstGeom>
          <a:ln>
            <a:noFill/>
          </a:ln>
          <a:effectLst>
            <a:softEdge rad="112500"/>
          </a:effectLst>
        </p:spPr>
      </p:pic>
    </p:spTree>
    <p:extLst>
      <p:ext uri="{BB962C8B-B14F-4D97-AF65-F5344CB8AC3E}">
        <p14:creationId xmlns:p14="http://schemas.microsoft.com/office/powerpoint/2010/main" val="59650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2000"/>
                                        <p:tgtEl>
                                          <p:spTgt spid="4"/>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edge">
                                      <p:cBhvr>
                                        <p:cTn id="13" dur="2000"/>
                                        <p:tgtEl>
                                          <p:spTgt spid="36"/>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edge">
                                      <p:cBhvr>
                                        <p:cTn id="16" dur="2000"/>
                                        <p:tgtEl>
                                          <p:spTgt spid="3"/>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2000"/>
                                        <p:tgtEl>
                                          <p:spTgt spid="24"/>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edge">
                                      <p:cBhvr>
                                        <p:cTn id="22" dur="2000"/>
                                        <p:tgtEl>
                                          <p:spTgt spid="11"/>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edge">
                                      <p:cBhvr>
                                        <p:cTn id="25" dur="2000"/>
                                        <p:tgtEl>
                                          <p:spTgt spid="12"/>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edge">
                                      <p:cBhvr>
                                        <p:cTn id="28" dur="2000"/>
                                        <p:tgtEl>
                                          <p:spTgt spid="14"/>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edge">
                                      <p:cBhvr>
                                        <p:cTn id="31" dur="2000"/>
                                        <p:tgtEl>
                                          <p:spTgt spid="15"/>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edge">
                                      <p:cBhvr>
                                        <p:cTn id="34" dur="2000"/>
                                        <p:tgtEl>
                                          <p:spTgt spid="16"/>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edge">
                                      <p:cBhvr>
                                        <p:cTn id="37" dur="2000"/>
                                        <p:tgtEl>
                                          <p:spTgt spid="18"/>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edge">
                                      <p:cBhvr>
                                        <p:cTn id="40" dur="2000"/>
                                        <p:tgtEl>
                                          <p:spTgt spid="19"/>
                                        </p:tgtEl>
                                      </p:cBhvr>
                                    </p:animEffect>
                                  </p:childTnLst>
                                </p:cTn>
                              </p:par>
                              <p:par>
                                <p:cTn id="41" presetID="2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edge">
                                      <p:cBhvr>
                                        <p:cTn id="43" dur="2000"/>
                                        <p:tgtEl>
                                          <p:spTgt spid="21"/>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edge">
                                      <p:cBhvr>
                                        <p:cTn id="46" dur="2000"/>
                                        <p:tgtEl>
                                          <p:spTgt spid="25"/>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edge">
                                      <p:cBhvr>
                                        <p:cTn id="49" dur="2000"/>
                                        <p:tgtEl>
                                          <p:spTgt spid="26"/>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edge">
                                      <p:cBhvr>
                                        <p:cTn id="52"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4" grpId="0" bldLvl="0" animBg="1"/>
      <p:bldP spid="4" grpId="1" animBg="1"/>
      <p:bldP spid="36" grpId="0" bldLvl="0" animBg="1"/>
      <p:bldP spid="36" grpId="1" animBg="1"/>
      <p:bldP spid="3" grpId="0" bldLvl="0" animBg="1"/>
      <p:bldP spid="3" grpId="1" animBg="1"/>
      <p:bldP spid="24" grpId="0" bldLvl="0" animBg="1"/>
      <p:bldP spid="24" grpId="1" animBg="1"/>
      <p:bldP spid="11" grpId="0" bldLvl="0" animBg="1"/>
      <p:bldP spid="11" grpId="1" animBg="1"/>
      <p:bldP spid="12" grpId="0" bldLvl="0" animBg="1"/>
      <p:bldP spid="12" grpId="1" animBg="1"/>
      <p:bldP spid="14" grpId="0" bldLvl="0" animBg="1"/>
      <p:bldP spid="14" grpId="1" animBg="1"/>
      <p:bldP spid="15" grpId="0" bldLvl="0" animBg="1"/>
      <p:bldP spid="15" grpId="1" animBg="1"/>
      <p:bldP spid="16" grpId="0" bldLvl="0" animBg="1"/>
      <p:bldP spid="16" grpId="1" animBg="1"/>
      <p:bldP spid="18" grpId="0" bldLvl="0" animBg="1"/>
      <p:bldP spid="18" grpId="1" animBg="1"/>
      <p:bldP spid="19" grpId="0" bldLvl="0" animBg="1"/>
      <p:bldP spid="19" grpId="1" animBg="1"/>
      <p:bldP spid="21" grpId="0" bldLvl="0" animBg="1"/>
      <p:bldP spid="21" grpId="1" animBg="1"/>
      <p:bldP spid="25" grpId="0" bldLvl="0" animBg="1"/>
      <p:bldP spid="25" grpId="1" animBg="1"/>
      <p:bldP spid="26" grpId="0" bldLvl="0" animBg="1"/>
      <p:bldP spid="26" grpId="1" animBg="1"/>
      <p:bldP spid="57" grpId="0" bldLvl="0" animBg="1"/>
      <p:bldP spid="5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FB3F945B-0F62-9A0A-10DB-68E28D5700C4}"/>
              </a:ext>
            </a:extLst>
          </p:cNvPr>
          <p:cNvPicPr>
            <a:picLocks noChangeAspect="1"/>
          </p:cNvPicPr>
          <p:nvPr/>
        </p:nvPicPr>
        <p:blipFill>
          <a:blip r:embed="rId3"/>
          <a:stretch>
            <a:fillRect/>
          </a:stretch>
        </p:blipFill>
        <p:spPr>
          <a:xfrm>
            <a:off x="9150470" y="1556237"/>
            <a:ext cx="2784455" cy="1764407"/>
          </a:xfrm>
          <a:prstGeom prst="rect">
            <a:avLst/>
          </a:prstGeom>
          <a:ln>
            <a:noFill/>
          </a:ln>
          <a:effectLst>
            <a:softEdge rad="112500"/>
          </a:effectLst>
        </p:spPr>
      </p:pic>
      <p:pic>
        <p:nvPicPr>
          <p:cNvPr id="40" name="图片 39">
            <a:extLst>
              <a:ext uri="{FF2B5EF4-FFF2-40B4-BE49-F238E27FC236}">
                <a16:creationId xmlns:a16="http://schemas.microsoft.com/office/drawing/2014/main" id="{A1FF99AF-CB30-44CE-F508-ED43C060A174}"/>
              </a:ext>
            </a:extLst>
          </p:cNvPr>
          <p:cNvPicPr>
            <a:picLocks noChangeAspect="1"/>
          </p:cNvPicPr>
          <p:nvPr/>
        </p:nvPicPr>
        <p:blipFill>
          <a:blip r:embed="rId4"/>
          <a:stretch>
            <a:fillRect/>
          </a:stretch>
        </p:blipFill>
        <p:spPr>
          <a:xfrm>
            <a:off x="6293648" y="1599644"/>
            <a:ext cx="2659173" cy="1740063"/>
          </a:xfrm>
          <a:prstGeom prst="rect">
            <a:avLst/>
          </a:prstGeom>
          <a:ln>
            <a:noFill/>
          </a:ln>
          <a:effectLst>
            <a:softEdge rad="112500"/>
          </a:effectLst>
        </p:spPr>
      </p:pic>
      <p:pic>
        <p:nvPicPr>
          <p:cNvPr id="29" name="图片 28">
            <a:extLst>
              <a:ext uri="{FF2B5EF4-FFF2-40B4-BE49-F238E27FC236}">
                <a16:creationId xmlns:a16="http://schemas.microsoft.com/office/drawing/2014/main" id="{8D2CA5C7-C89F-4A72-D5E4-7B889501A0FB}"/>
              </a:ext>
            </a:extLst>
          </p:cNvPr>
          <p:cNvPicPr>
            <a:picLocks noChangeAspect="1"/>
          </p:cNvPicPr>
          <p:nvPr/>
        </p:nvPicPr>
        <p:blipFill>
          <a:blip r:embed="rId5"/>
          <a:stretch>
            <a:fillRect/>
          </a:stretch>
        </p:blipFill>
        <p:spPr>
          <a:xfrm>
            <a:off x="3311545" y="1613877"/>
            <a:ext cx="2784455" cy="1815123"/>
          </a:xfrm>
          <a:prstGeom prst="rect">
            <a:avLst/>
          </a:prstGeom>
          <a:ln>
            <a:noFill/>
          </a:ln>
          <a:effectLst>
            <a:softEdge rad="112500"/>
          </a:effectLst>
        </p:spPr>
      </p:pic>
      <p:pic>
        <p:nvPicPr>
          <p:cNvPr id="9" name="图片 8">
            <a:extLst>
              <a:ext uri="{FF2B5EF4-FFF2-40B4-BE49-F238E27FC236}">
                <a16:creationId xmlns:a16="http://schemas.microsoft.com/office/drawing/2014/main" id="{F7181BF2-2D97-89CD-4FAD-3C35A41E5696}"/>
              </a:ext>
            </a:extLst>
          </p:cNvPr>
          <p:cNvPicPr>
            <a:picLocks noChangeAspect="1"/>
          </p:cNvPicPr>
          <p:nvPr/>
        </p:nvPicPr>
        <p:blipFill>
          <a:blip r:embed="rId6"/>
          <a:stretch>
            <a:fillRect/>
          </a:stretch>
        </p:blipFill>
        <p:spPr>
          <a:xfrm>
            <a:off x="297497" y="1526530"/>
            <a:ext cx="2748227" cy="1965960"/>
          </a:xfrm>
          <a:prstGeom prst="rect">
            <a:avLst/>
          </a:prstGeom>
          <a:ln>
            <a:noFill/>
          </a:ln>
          <a:effectLst>
            <a:softEdge rad="112500"/>
          </a:effectLst>
        </p:spPr>
      </p:pic>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 name="圆角矩形 1"/>
          <p:cNvSpPr/>
          <p:nvPr/>
        </p:nvSpPr>
        <p:spPr>
          <a:xfrm>
            <a:off x="557691" y="1306241"/>
            <a:ext cx="6032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 name="圆角矩形 4"/>
          <p:cNvSpPr/>
          <p:nvPr/>
        </p:nvSpPr>
        <p:spPr>
          <a:xfrm>
            <a:off x="3546337" y="1306241"/>
            <a:ext cx="6032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 name="圆角矩形 6"/>
          <p:cNvSpPr/>
          <p:nvPr/>
        </p:nvSpPr>
        <p:spPr>
          <a:xfrm>
            <a:off x="6491298" y="1306241"/>
            <a:ext cx="6032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圆角矩形 11"/>
          <p:cNvSpPr/>
          <p:nvPr/>
        </p:nvSpPr>
        <p:spPr>
          <a:xfrm>
            <a:off x="334171" y="375797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圆角矩形 9"/>
          <p:cNvSpPr/>
          <p:nvPr/>
        </p:nvSpPr>
        <p:spPr>
          <a:xfrm>
            <a:off x="334171" y="498479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1" name="圆角矩形 10"/>
          <p:cNvSpPr/>
          <p:nvPr/>
        </p:nvSpPr>
        <p:spPr>
          <a:xfrm>
            <a:off x="3426758" y="373663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3" name="圆角矩形 12"/>
          <p:cNvSpPr/>
          <p:nvPr/>
        </p:nvSpPr>
        <p:spPr>
          <a:xfrm>
            <a:off x="3426758" y="496345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4" name="圆角矩形 13"/>
          <p:cNvSpPr/>
          <p:nvPr/>
        </p:nvSpPr>
        <p:spPr>
          <a:xfrm>
            <a:off x="6269048" y="375797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5" name="圆角矩形 14"/>
          <p:cNvSpPr/>
          <p:nvPr/>
        </p:nvSpPr>
        <p:spPr>
          <a:xfrm>
            <a:off x="6269048" y="498479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pic>
        <p:nvPicPr>
          <p:cNvPr id="16" name="图形 18" descr="维恩图"/>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721" y="1419271"/>
            <a:ext cx="377190" cy="377190"/>
          </a:xfrm>
          <a:prstGeom prst="rect">
            <a:avLst/>
          </a:prstGeom>
        </p:spPr>
      </p:pic>
      <p:pic>
        <p:nvPicPr>
          <p:cNvPr id="19" name="图形 18" descr="维恩图"/>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880000">
            <a:off x="6615758" y="1418636"/>
            <a:ext cx="377190" cy="377190"/>
          </a:xfrm>
          <a:prstGeom prst="rect">
            <a:avLst/>
          </a:prstGeom>
        </p:spPr>
      </p:pic>
      <p:sp>
        <p:nvSpPr>
          <p:cNvPr id="35" name="文本框 34"/>
          <p:cNvSpPr txBox="1"/>
          <p:nvPr/>
        </p:nvSpPr>
        <p:spPr>
          <a:xfrm>
            <a:off x="957166" y="4049430"/>
            <a:ext cx="2284730" cy="369332"/>
          </a:xfrm>
          <a:prstGeom prst="rect">
            <a:avLst/>
          </a:prstGeom>
          <a:solidFill>
            <a:srgbClr val="000000">
              <a:alpha val="0"/>
            </a:srgbClr>
          </a:solidFill>
        </p:spPr>
        <p:txBody>
          <a:bodyPr wrap="square" rtlCol="0" anchor="t">
            <a:sp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rPr>
              <a:t>系统管理员</a:t>
            </a:r>
            <a:endParaRPr lang="en-US" altLang="zh-CN" dirty="0">
              <a:solidFill>
                <a:schemeClr val="tx1"/>
              </a:solidFill>
              <a:latin typeface="思源黑体 CN Regular" panose="020B0500000000000000" pitchFamily="34" charset="-122"/>
              <a:ea typeface="思源黑体 CN Regular" panose="020B0500000000000000" pitchFamily="34" charset="-122"/>
            </a:endParaRPr>
          </a:p>
        </p:txBody>
      </p:sp>
      <p:sp>
        <p:nvSpPr>
          <p:cNvPr id="17" name="文本框 16"/>
          <p:cNvSpPr txBox="1"/>
          <p:nvPr/>
        </p:nvSpPr>
        <p:spPr>
          <a:xfrm>
            <a:off x="873072" y="5243443"/>
            <a:ext cx="2284730" cy="338554"/>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拥有全部权限</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3934422" y="4011319"/>
            <a:ext cx="2284730" cy="369332"/>
          </a:xfrm>
          <a:prstGeom prst="rect">
            <a:avLst/>
          </a:prstGeom>
          <a:solidFill>
            <a:srgbClr val="000000">
              <a:alpha val="0"/>
            </a:srgbClr>
          </a:solidFill>
        </p:spPr>
        <p:txBody>
          <a:bodyPr wrap="square" rtlCol="0" anchor="t">
            <a:sp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rPr>
              <a:t>医院管理员</a:t>
            </a:r>
            <a:endParaRPr lang="en-US" altLang="zh-CN" dirty="0">
              <a:solidFill>
                <a:schemeClr val="tx1"/>
              </a:solidFill>
              <a:latin typeface="思源黑体 CN Regular" panose="020B0500000000000000" pitchFamily="34" charset="-122"/>
              <a:ea typeface="思源黑体 CN Regular" panose="020B0500000000000000" pitchFamily="34" charset="-122"/>
            </a:endParaRPr>
          </a:p>
        </p:txBody>
      </p:sp>
      <p:sp>
        <p:nvSpPr>
          <p:cNvPr id="20" name="文本框 19"/>
          <p:cNvSpPr txBox="1"/>
          <p:nvPr/>
        </p:nvSpPr>
        <p:spPr>
          <a:xfrm>
            <a:off x="3590588" y="5178086"/>
            <a:ext cx="2284730" cy="584775"/>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拥有预约挂号、体检管理、智能导诊模块权限</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7151698" y="4024034"/>
            <a:ext cx="2284730" cy="369332"/>
          </a:xfrm>
          <a:prstGeom prst="rect">
            <a:avLst/>
          </a:prstGeom>
          <a:solidFill>
            <a:srgbClr val="000000">
              <a:alpha val="0"/>
            </a:srgbClr>
          </a:solidFill>
        </p:spPr>
        <p:txBody>
          <a:bodyPr wrap="square" rtlCol="0" anchor="t">
            <a:sp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rPr>
              <a:t>护士</a:t>
            </a:r>
            <a:endParaRPr lang="en-US" altLang="zh-CN" dirty="0">
              <a:solidFill>
                <a:schemeClr val="tx1"/>
              </a:solidFill>
              <a:latin typeface="思源黑体 CN Regular" panose="020B0500000000000000" pitchFamily="34" charset="-122"/>
              <a:ea typeface="思源黑体 CN Regular" panose="020B0500000000000000" pitchFamily="34" charset="-122"/>
            </a:endParaRPr>
          </a:p>
        </p:txBody>
      </p:sp>
      <p:sp>
        <p:nvSpPr>
          <p:cNvPr id="22" name="文本框 21"/>
          <p:cNvSpPr txBox="1"/>
          <p:nvPr/>
        </p:nvSpPr>
        <p:spPr>
          <a:xfrm>
            <a:off x="6432560" y="5326758"/>
            <a:ext cx="2284730" cy="338554"/>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拥有护理管理模块权限</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1"/>
            </p:custDataLst>
          </p:nvPr>
        </p:nvSpPr>
        <p:spPr>
          <a:xfrm>
            <a:off x="4128770" y="264203"/>
            <a:ext cx="1850689" cy="582295"/>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角色设计</a:t>
            </a:r>
            <a:endParaRPr lang="zh-CN" altLang="en-US" sz="2000" b="1" dirty="0">
              <a:solidFill>
                <a:srgbClr val="4C6FEF"/>
              </a:solidFill>
              <a:latin typeface="微软雅黑" panose="020B0503020204020204" charset="-122"/>
              <a:ea typeface="微软雅黑" panose="020B0503020204020204" charset="-122"/>
            </a:endParaRPr>
          </a:p>
        </p:txBody>
      </p:sp>
      <p:grpSp>
        <p:nvGrpSpPr>
          <p:cNvPr id="24" name="组合 23"/>
          <p:cNvGrpSpPr/>
          <p:nvPr/>
        </p:nvGrpSpPr>
        <p:grpSpPr>
          <a:xfrm>
            <a:off x="232410" y="184658"/>
            <a:ext cx="3649980" cy="629920"/>
            <a:chOff x="366" y="308"/>
            <a:chExt cx="5748" cy="992"/>
          </a:xfrm>
        </p:grpSpPr>
        <p:sp>
          <p:nvSpPr>
            <p:cNvPr id="25" name="对角圆角矩形 40"/>
            <p:cNvSpPr/>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6" name="文本框 25"/>
            <p:cNvSpPr txBox="1"/>
            <p:nvPr/>
          </p:nvSpPr>
          <p:spPr>
            <a:xfrm>
              <a:off x="754" y="379"/>
              <a:ext cx="4815" cy="921"/>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服务端项目讲解</a:t>
              </a:r>
            </a:p>
          </p:txBody>
        </p:sp>
      </p:grpSp>
      <p:sp>
        <p:nvSpPr>
          <p:cNvPr id="32" name="圆角矩形 6"/>
          <p:cNvSpPr/>
          <p:nvPr/>
        </p:nvSpPr>
        <p:spPr>
          <a:xfrm>
            <a:off x="9329113" y="1306241"/>
            <a:ext cx="6032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3" name="圆角矩形 13"/>
          <p:cNvSpPr/>
          <p:nvPr/>
        </p:nvSpPr>
        <p:spPr>
          <a:xfrm>
            <a:off x="9106863" y="375797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4" name="圆角矩形 14"/>
          <p:cNvSpPr/>
          <p:nvPr/>
        </p:nvSpPr>
        <p:spPr>
          <a:xfrm>
            <a:off x="9106863" y="4984796"/>
            <a:ext cx="2614295" cy="101346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pic>
        <p:nvPicPr>
          <p:cNvPr id="36" name="图形 18" descr="维恩图"/>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880000">
            <a:off x="9453573" y="1418636"/>
            <a:ext cx="377190" cy="377190"/>
          </a:xfrm>
          <a:prstGeom prst="rect">
            <a:avLst/>
          </a:prstGeom>
        </p:spPr>
      </p:pic>
      <p:sp>
        <p:nvSpPr>
          <p:cNvPr id="37" name="文本框 36"/>
          <p:cNvSpPr txBox="1"/>
          <p:nvPr/>
        </p:nvSpPr>
        <p:spPr>
          <a:xfrm>
            <a:off x="9375819" y="4064651"/>
            <a:ext cx="2284730" cy="369332"/>
          </a:xfrm>
          <a:prstGeom prst="rect">
            <a:avLst/>
          </a:prstGeom>
          <a:solidFill>
            <a:srgbClr val="000000">
              <a:alpha val="0"/>
            </a:srgbClr>
          </a:solidFill>
        </p:spPr>
        <p:txBody>
          <a:bodyPr wrap="square" rtlCol="0" anchor="t">
            <a:sp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rPr>
              <a:t>药师</a:t>
            </a:r>
            <a:r>
              <a:rPr lang="en-US" altLang="zh-CN" dirty="0">
                <a:solidFill>
                  <a:schemeClr val="tx1"/>
                </a:solidFill>
                <a:latin typeface="思源黑体 CN Regular" panose="020B0500000000000000" pitchFamily="34" charset="-122"/>
                <a:ea typeface="思源黑体 CN Regular" panose="020B0500000000000000" pitchFamily="34" charset="-122"/>
              </a:rPr>
              <a:t>/</a:t>
            </a:r>
            <a:r>
              <a:rPr lang="zh-CN" altLang="en-US" dirty="0">
                <a:solidFill>
                  <a:schemeClr val="tx1"/>
                </a:solidFill>
                <a:latin typeface="思源黑体 CN Regular" panose="020B0500000000000000" pitchFamily="34" charset="-122"/>
                <a:ea typeface="思源黑体 CN Regular" panose="020B0500000000000000" pitchFamily="34" charset="-122"/>
              </a:rPr>
              <a:t>药店管理员</a:t>
            </a:r>
            <a:endParaRPr lang="en-US" altLang="zh-CN" dirty="0">
              <a:solidFill>
                <a:schemeClr val="tx1"/>
              </a:solidFill>
              <a:latin typeface="思源黑体 CN Regular" panose="020B0500000000000000" pitchFamily="34" charset="-122"/>
              <a:ea typeface="思源黑体 CN Regular" panose="020B0500000000000000" pitchFamily="34" charset="-122"/>
            </a:endParaRPr>
          </a:p>
        </p:txBody>
      </p:sp>
      <p:sp>
        <p:nvSpPr>
          <p:cNvPr id="38" name="文本框 37"/>
          <p:cNvSpPr txBox="1"/>
          <p:nvPr/>
        </p:nvSpPr>
        <p:spPr>
          <a:xfrm>
            <a:off x="9282199" y="5335047"/>
            <a:ext cx="2284730" cy="338554"/>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拥有购药管理模块权限</a:t>
            </a:r>
            <a:endParaRPr lang="en-US" altLang="zh-CN" sz="1600" dirty="0">
              <a:solidFill>
                <a:schemeClr val="tx1"/>
              </a:solidFill>
              <a:latin typeface="思源黑体 CN Regular" panose="020B0500000000000000" pitchFamily="34" charset="-122"/>
              <a:ea typeface="思源黑体 CN Regular" panose="020B0500000000000000" pitchFamily="34" charset="-122"/>
            </a:endParaRPr>
          </a:p>
        </p:txBody>
      </p:sp>
      <p:pic>
        <p:nvPicPr>
          <p:cNvPr id="39" name="图形 18" descr="维恩图"/>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562" y="1419271"/>
            <a:ext cx="377190" cy="3771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arn(inVertical)">
                                      <p:cBhvr>
                                        <p:cTn id="43" dur="500"/>
                                        <p:tgtEl>
                                          <p:spTgt spid="3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inVertical)">
                                      <p:cBhvr>
                                        <p:cTn id="55" dur="500"/>
                                        <p:tgtEl>
                                          <p:spTgt spid="2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arn(inVertical)">
                                      <p:cBhvr>
                                        <p:cTn id="61" dur="500"/>
                                        <p:tgtEl>
                                          <p:spTgt spid="3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arn(inVertical)">
                                      <p:cBhvr>
                                        <p:cTn id="64" dur="500"/>
                                        <p:tgtEl>
                                          <p:spTgt spid="3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barn(inVertical)">
                                      <p:cBhvr>
                                        <p:cTn id="67" dur="500"/>
                                        <p:tgtEl>
                                          <p:spTgt spid="34"/>
                                        </p:tgtEl>
                                      </p:cBhvr>
                                    </p:animEffect>
                                  </p:childTnLst>
                                </p:cTn>
                              </p:par>
                              <p:par>
                                <p:cTn id="68" presetID="16" presetClass="entr" presetSubtype="2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barn(inVertical)">
                                      <p:cBhvr>
                                        <p:cTn id="70" dur="500"/>
                                        <p:tgtEl>
                                          <p:spTgt spid="3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barn(inVertical)">
                                      <p:cBhvr>
                                        <p:cTn id="73" dur="500"/>
                                        <p:tgtEl>
                                          <p:spTgt spid="37"/>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barn(inVertical)">
                                      <p:cBhvr>
                                        <p:cTn id="76" dur="500"/>
                                        <p:tgtEl>
                                          <p:spTgt spid="38"/>
                                        </p:tgtEl>
                                      </p:cBhvr>
                                    </p:animEffect>
                                  </p:childTnLst>
                                </p:cTn>
                              </p:par>
                              <p:par>
                                <p:cTn id="77" presetID="16" presetClass="entr" presetSubtype="21"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barn(inVertical)">
                                      <p:cBhvr>
                                        <p:cTn id="7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 grpId="0" animBg="1"/>
      <p:bldP spid="2" grpId="1" animBg="1"/>
      <p:bldP spid="5" grpId="0" animBg="1"/>
      <p:bldP spid="5" grpId="1" animBg="1"/>
      <p:bldP spid="7" grpId="0" animBg="1"/>
      <p:bldP spid="7" grpId="1" animBg="1"/>
      <p:bldP spid="12" grpId="0" animBg="1"/>
      <p:bldP spid="12"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35" grpId="0" animBg="1"/>
      <p:bldP spid="35" grpId="1" animBg="1"/>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32" grpId="0" animBg="1"/>
      <p:bldP spid="32" grpId="1" animBg="1"/>
      <p:bldP spid="33" grpId="0" animBg="1"/>
      <p:bldP spid="33" grpId="1" animBg="1"/>
      <p:bldP spid="34" grpId="0" animBg="1"/>
      <p:bldP spid="34" grpId="1" animBg="1"/>
      <p:bldP spid="37" grpId="0" animBg="1"/>
      <p:bldP spid="37" grpId="1" animBg="1"/>
      <p:bldP spid="38" grpId="0" animBg="1"/>
      <p:bldP spid="3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793399" y="1309564"/>
            <a:ext cx="9749095" cy="1370700"/>
            <a:chOff x="1327915" y="1765979"/>
            <a:chExt cx="9749095" cy="1370700"/>
          </a:xfrm>
        </p:grpSpPr>
        <p:grpSp>
          <p:nvGrpSpPr>
            <p:cNvPr id="69" name="组合 68"/>
            <p:cNvGrpSpPr/>
            <p:nvPr/>
          </p:nvGrpSpPr>
          <p:grpSpPr>
            <a:xfrm>
              <a:off x="1327915" y="1961079"/>
              <a:ext cx="936640" cy="936979"/>
              <a:chOff x="1327915" y="2265877"/>
              <a:chExt cx="936640" cy="936979"/>
            </a:xfrm>
          </p:grpSpPr>
          <p:sp>
            <p:nvSpPr>
              <p:cNvPr id="73" name="Rounded Rectangle 4"/>
              <p:cNvSpPr/>
              <p:nvPr/>
            </p:nvSpPr>
            <p:spPr>
              <a:xfrm>
                <a:off x="1327915" y="2265877"/>
                <a:ext cx="936640" cy="936979"/>
              </a:xfrm>
              <a:prstGeom prst="roundRect">
                <a:avLst/>
              </a:prstGeom>
              <a:solidFill>
                <a:srgbClr val="3E5EE3"/>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方正超粗黑简体" panose="03000509000000000000" pitchFamily="65" charset="-122"/>
                  <a:cs typeface="+mn-cs"/>
                </a:endParaRPr>
              </a:p>
            </p:txBody>
          </p:sp>
          <p:grpSp>
            <p:nvGrpSpPr>
              <p:cNvPr id="74" name="Group 80"/>
              <p:cNvGrpSpPr/>
              <p:nvPr/>
            </p:nvGrpSpPr>
            <p:grpSpPr>
              <a:xfrm>
                <a:off x="1632810" y="2496054"/>
                <a:ext cx="326848" cy="476623"/>
                <a:chOff x="3582988" y="3510757"/>
                <a:chExt cx="319088" cy="465138"/>
              </a:xfrm>
              <a:solidFill>
                <a:srgbClr val="E7E6E6"/>
              </a:solidFill>
            </p:grpSpPr>
            <p:sp>
              <p:nvSpPr>
                <p:cNvPr id="75"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76"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grpSp>
        </p:grpSp>
        <p:grpSp>
          <p:nvGrpSpPr>
            <p:cNvPr id="70" name="组合 69"/>
            <p:cNvGrpSpPr/>
            <p:nvPr/>
          </p:nvGrpSpPr>
          <p:grpSpPr>
            <a:xfrm>
              <a:off x="2426932" y="1765979"/>
              <a:ext cx="8650078" cy="1370700"/>
              <a:chOff x="791191" y="1366105"/>
              <a:chExt cx="7785927" cy="889395"/>
            </a:xfrm>
          </p:grpSpPr>
          <p:sp>
            <p:nvSpPr>
              <p:cNvPr id="71" name="ïšḷiďé"/>
              <p:cNvSpPr/>
              <p:nvPr/>
            </p:nvSpPr>
            <p:spPr bwMode="auto">
              <a:xfrm>
                <a:off x="791191" y="1698101"/>
                <a:ext cx="7785927"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hangingPunct="0">
                  <a:lnSpc>
                    <a:spcPct val="150000"/>
                  </a:lnSpc>
                  <a:defRPr/>
                </a:pPr>
                <a:r>
                  <a:rPr lang="zh-CN" altLang="en-US" sz="16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链接数据库，将爬虫获取的数据写入</a:t>
                </a:r>
                <a:r>
                  <a:rPr lang="en-US" altLang="zh-CN" sz="1600" kern="0" dirty="0" err="1">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json</a:t>
                </a:r>
                <a:r>
                  <a:rPr lang="zh-CN" altLang="en-US" sz="16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文件，执行</a:t>
                </a:r>
                <a:r>
                  <a:rPr lang="en-US" altLang="zh-CN" sz="1600" kern="0" dirty="0" err="1">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sql</a:t>
                </a:r>
                <a:r>
                  <a:rPr lang="zh-CN" altLang="en-US" sz="16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语句将数据分条保存到数据库中。</a:t>
                </a:r>
              </a:p>
            </p:txBody>
          </p:sp>
          <p:sp>
            <p:nvSpPr>
              <p:cNvPr id="72" name="ïṡḻíḍê"/>
              <p:cNvSpPr txBox="1"/>
              <p:nvPr/>
            </p:nvSpPr>
            <p:spPr bwMode="auto">
              <a:xfrm>
                <a:off x="791193" y="1366105"/>
                <a:ext cx="25325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lang="en-US" altLang="zh-CN" sz="2000" b="1" dirty="0">
                    <a:solidFill>
                      <a:schemeClr val="tx1">
                        <a:lumMod val="65000"/>
                        <a:lumOff val="35000"/>
                      </a:schemeClr>
                    </a:solidFill>
                    <a:latin typeface="思源宋体 CN" panose="02020400000000000000" pitchFamily="18" charset="-122"/>
                    <a:ea typeface="思源宋体 CN" panose="02020400000000000000" pitchFamily="18" charset="-122"/>
                  </a:rPr>
                  <a:t>Python</a:t>
                </a: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爬虫获取数据</a:t>
                </a:r>
              </a:p>
            </p:txBody>
          </p:sp>
        </p:grpSp>
      </p:grpSp>
      <p:grpSp>
        <p:nvGrpSpPr>
          <p:cNvPr id="77" name="组合 76"/>
          <p:cNvGrpSpPr/>
          <p:nvPr/>
        </p:nvGrpSpPr>
        <p:grpSpPr>
          <a:xfrm>
            <a:off x="793399" y="2717815"/>
            <a:ext cx="9492252" cy="1364535"/>
            <a:chOff x="6894090" y="1765979"/>
            <a:chExt cx="9492252" cy="1364535"/>
          </a:xfrm>
        </p:grpSpPr>
        <p:grpSp>
          <p:nvGrpSpPr>
            <p:cNvPr id="78" name="组合 77"/>
            <p:cNvGrpSpPr/>
            <p:nvPr/>
          </p:nvGrpSpPr>
          <p:grpSpPr>
            <a:xfrm>
              <a:off x="6894090" y="1954000"/>
              <a:ext cx="936640" cy="936979"/>
              <a:chOff x="6894090" y="2258798"/>
              <a:chExt cx="936640" cy="936979"/>
            </a:xfrm>
          </p:grpSpPr>
          <p:sp>
            <p:nvSpPr>
              <p:cNvPr id="82" name="Rounded Rectangle 7"/>
              <p:cNvSpPr/>
              <p:nvPr/>
            </p:nvSpPr>
            <p:spPr>
              <a:xfrm>
                <a:off x="6894090" y="2258798"/>
                <a:ext cx="936640" cy="936979"/>
              </a:xfrm>
              <a:prstGeom prst="roundRect">
                <a:avLst/>
              </a:prstGeom>
              <a:solidFill>
                <a:srgbClr val="0171FF"/>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方正超粗黑简体" panose="03000509000000000000" pitchFamily="65" charset="-122"/>
                  <a:cs typeface="+mn-cs"/>
                </a:endParaRPr>
              </a:p>
            </p:txBody>
          </p:sp>
          <p:grpSp>
            <p:nvGrpSpPr>
              <p:cNvPr id="83" name="Group 83"/>
              <p:cNvGrpSpPr/>
              <p:nvPr/>
            </p:nvGrpSpPr>
            <p:grpSpPr>
              <a:xfrm>
                <a:off x="7130496" y="2489382"/>
                <a:ext cx="476451" cy="475810"/>
                <a:chOff x="2581275" y="2582069"/>
                <a:chExt cx="465138" cy="464344"/>
              </a:xfrm>
              <a:solidFill>
                <a:srgbClr val="E7E6E6"/>
              </a:solidFill>
            </p:grpSpPr>
            <p:sp>
              <p:nvSpPr>
                <p:cNvPr id="84"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思源宋体 CN" panose="02020400000000000000" pitchFamily="18" charset="-122"/>
                    <a:ea typeface="宋体" panose="02010600030101010101" pitchFamily="2" charset="-122"/>
                    <a:sym typeface="Gill Sans" charset="0"/>
                  </a:endParaRPr>
                </a:p>
              </p:txBody>
            </p:sp>
            <p:sp>
              <p:nvSpPr>
                <p:cNvPr id="85"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思源宋体 CN" panose="02020400000000000000" pitchFamily="18" charset="-122"/>
                    <a:ea typeface="宋体" panose="02010600030101010101" pitchFamily="2" charset="-122"/>
                    <a:sym typeface="Gill Sans" charset="0"/>
                  </a:endParaRPr>
                </a:p>
              </p:txBody>
            </p:sp>
          </p:grpSp>
        </p:grpSp>
        <p:grpSp>
          <p:nvGrpSpPr>
            <p:cNvPr id="79" name="组合 78"/>
            <p:cNvGrpSpPr/>
            <p:nvPr/>
          </p:nvGrpSpPr>
          <p:grpSpPr>
            <a:xfrm>
              <a:off x="8007038" y="1765979"/>
              <a:ext cx="8379304" cy="1364535"/>
              <a:chOff x="791191" y="1366105"/>
              <a:chExt cx="7542203" cy="885395"/>
            </a:xfrm>
          </p:grpSpPr>
          <p:sp>
            <p:nvSpPr>
              <p:cNvPr id="80" name="ïšḷiďé"/>
              <p:cNvSpPr/>
              <p:nvPr/>
            </p:nvSpPr>
            <p:spPr bwMode="auto">
              <a:xfrm>
                <a:off x="791191" y="1698101"/>
                <a:ext cx="7542203" cy="55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hangingPunct="0">
                  <a:lnSpc>
                    <a:spcPct val="150000"/>
                  </a:lnSpc>
                  <a:defRPr/>
                </a:pPr>
                <a:r>
                  <a:rPr lang="zh-CN" altLang="en-US" sz="16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将对应症状转换为词向量，加上性别，年龄做为随机森林的输入。</a:t>
                </a:r>
                <a:endParaRPr lang="en-US" altLang="zh-CN" sz="16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sp>
            <p:nvSpPr>
              <p:cNvPr id="81" name="ïṡḻíḍê"/>
              <p:cNvSpPr txBox="1"/>
              <p:nvPr/>
            </p:nvSpPr>
            <p:spPr bwMode="auto">
              <a:xfrm>
                <a:off x="791193" y="1366105"/>
                <a:ext cx="291540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spcBef>
                    <a:spcPct val="0"/>
                  </a:spcBef>
                  <a:defRPr/>
                </a:pPr>
                <a:r>
                  <a:rPr lang="zh-CN" altLang="en-US" sz="2000" b="1" dirty="0">
                    <a:solidFill>
                      <a:prstClr val="black">
                        <a:lumMod val="65000"/>
                        <a:lumOff val="35000"/>
                      </a:prstClr>
                    </a:solidFill>
                    <a:latin typeface="思源宋体 CN" panose="02020400000000000000" pitchFamily="18" charset="-122"/>
                    <a:ea typeface="思源宋体 CN" panose="02020400000000000000" pitchFamily="18" charset="-122"/>
                  </a:rPr>
                  <a:t>随机森林算法实现智能导诊</a:t>
                </a:r>
              </a:p>
            </p:txBody>
          </p:sp>
        </p:grpSp>
      </p:grpSp>
      <p:grpSp>
        <p:nvGrpSpPr>
          <p:cNvPr id="86" name="组合 85"/>
          <p:cNvGrpSpPr/>
          <p:nvPr/>
        </p:nvGrpSpPr>
        <p:grpSpPr>
          <a:xfrm>
            <a:off x="793399" y="4119902"/>
            <a:ext cx="9390507" cy="1311136"/>
            <a:chOff x="6891240" y="3806293"/>
            <a:chExt cx="9390507" cy="1311136"/>
          </a:xfrm>
        </p:grpSpPr>
        <p:grpSp>
          <p:nvGrpSpPr>
            <p:cNvPr id="87" name="组合 86"/>
            <p:cNvGrpSpPr/>
            <p:nvPr/>
          </p:nvGrpSpPr>
          <p:grpSpPr>
            <a:xfrm>
              <a:off x="6891240" y="4136851"/>
              <a:ext cx="936640" cy="936979"/>
              <a:chOff x="6891240" y="4008515"/>
              <a:chExt cx="936640" cy="936979"/>
            </a:xfrm>
          </p:grpSpPr>
          <p:sp>
            <p:nvSpPr>
              <p:cNvPr id="91" name="Rounded Rectangle 8"/>
              <p:cNvSpPr/>
              <p:nvPr/>
            </p:nvSpPr>
            <p:spPr>
              <a:xfrm>
                <a:off x="6891240" y="4008515"/>
                <a:ext cx="936640" cy="936979"/>
              </a:xfrm>
              <a:prstGeom prst="roundRect">
                <a:avLst/>
              </a:prstGeom>
              <a:solidFill>
                <a:srgbClr val="3E5EE3"/>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方正超粗黑简体" panose="03000509000000000000" pitchFamily="65" charset="-122"/>
                  <a:cs typeface="+mn-cs"/>
                </a:endParaRPr>
              </a:p>
            </p:txBody>
          </p:sp>
          <p:sp>
            <p:nvSpPr>
              <p:cNvPr id="92" name="AutoShape 37"/>
              <p:cNvSpPr/>
              <p:nvPr/>
            </p:nvSpPr>
            <p:spPr bwMode="auto">
              <a:xfrm>
                <a:off x="7128460" y="4283427"/>
                <a:ext cx="433359" cy="431889"/>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93" name="AutoShape 38"/>
              <p:cNvSpPr/>
              <p:nvPr/>
            </p:nvSpPr>
            <p:spPr bwMode="auto">
              <a:xfrm>
                <a:off x="7336602" y="4477005"/>
                <a:ext cx="73988" cy="748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94" name="AutoShape 39"/>
              <p:cNvSpPr/>
              <p:nvPr/>
            </p:nvSpPr>
            <p:spPr bwMode="auto">
              <a:xfrm>
                <a:off x="7530110" y="4238693"/>
                <a:ext cx="73988" cy="748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95" name="AutoShape 40"/>
              <p:cNvSpPr/>
              <p:nvPr/>
            </p:nvSpPr>
            <p:spPr bwMode="auto">
              <a:xfrm>
                <a:off x="7247167" y="4462364"/>
                <a:ext cx="59353" cy="59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96" name="AutoShape 41"/>
              <p:cNvSpPr/>
              <p:nvPr/>
            </p:nvSpPr>
            <p:spPr bwMode="auto">
              <a:xfrm>
                <a:off x="7306519" y="4566472"/>
                <a:ext cx="30083" cy="2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sp>
            <p:nvSpPr>
              <p:cNvPr id="97" name="AutoShape 42"/>
              <p:cNvSpPr/>
              <p:nvPr/>
            </p:nvSpPr>
            <p:spPr bwMode="auto">
              <a:xfrm>
                <a:off x="7544745" y="4342802"/>
                <a:ext cx="29270" cy="300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宋体" panose="02010600030101010101" pitchFamily="2" charset="-122"/>
                  <a:sym typeface="Gill Sans" charset="0"/>
                </a:endParaRPr>
              </a:p>
            </p:txBody>
          </p:sp>
        </p:grpSp>
        <p:grpSp>
          <p:nvGrpSpPr>
            <p:cNvPr id="88" name="组合 87"/>
            <p:cNvGrpSpPr/>
            <p:nvPr/>
          </p:nvGrpSpPr>
          <p:grpSpPr>
            <a:xfrm>
              <a:off x="8007039" y="3806293"/>
              <a:ext cx="8274708" cy="1311136"/>
              <a:chOff x="791192" y="1366105"/>
              <a:chExt cx="7448057" cy="850746"/>
            </a:xfrm>
          </p:grpSpPr>
          <p:sp>
            <p:nvSpPr>
              <p:cNvPr id="89" name="ïšḷiďé"/>
              <p:cNvSpPr/>
              <p:nvPr/>
            </p:nvSpPr>
            <p:spPr bwMode="auto">
              <a:xfrm>
                <a:off x="791192" y="1698101"/>
                <a:ext cx="7448057" cy="51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hangingPunct="0">
                  <a:lnSpc>
                    <a:spcPct val="150000"/>
                  </a:lnSpc>
                  <a:defRPr/>
                </a:pPr>
                <a:r>
                  <a:rPr lang="zh-CN" altLang="en-US" sz="1600" kern="0" dirty="0">
                    <a:solidFill>
                      <a:prstClr val="black">
                        <a:lumMod val="75000"/>
                        <a:lumOff val="25000"/>
                      </a:prstClr>
                    </a:solidFill>
                    <a:ea typeface="思源宋体 CN" panose="02020400000000000000" pitchFamily="18" charset="-122"/>
                    <a:cs typeface="+mn-ea"/>
                    <a:sym typeface="思源黑体 CN Bold" panose="020B0800000000000000" pitchFamily="34" charset="-122"/>
                  </a:rPr>
                  <a:t>使用分出关联表的形式代替外键约束。</a:t>
                </a:r>
                <a:r>
                  <a:rPr lang="zh-CN" altLang="en-US" sz="1600" kern="0" dirty="0">
                    <a:solidFill>
                      <a:prstClr val="black">
                        <a:lumMod val="75000"/>
                        <a:lumOff val="25000"/>
                      </a:prstClr>
                    </a:solidFill>
                    <a:ea typeface="思源宋体 CN" panose="02020400000000000000" pitchFamily="18" charset="-122"/>
                    <a:cs typeface="+mn-ea"/>
                  </a:rPr>
                  <a:t>外键等于把数据的一致性事务实现，全部交给数据库服务器完成。</a:t>
                </a:r>
                <a:r>
                  <a:rPr lang="zh-CN" altLang="en-US" sz="1600" kern="0" dirty="0">
                    <a:solidFill>
                      <a:prstClr val="black">
                        <a:lumMod val="75000"/>
                        <a:lumOff val="25000"/>
                      </a:prstClr>
                    </a:solidFill>
                    <a:ea typeface="思源宋体 CN" panose="02020400000000000000" pitchFamily="18" charset="-122"/>
                    <a:cs typeface="+mn-ea"/>
                    <a:sym typeface="思源黑体 CN Bold" panose="020B0800000000000000" pitchFamily="34" charset="-122"/>
                  </a:rPr>
                  <a:t>减少数据库的负载，提高可扩展性。</a:t>
                </a:r>
              </a:p>
            </p:txBody>
          </p:sp>
          <p:sp>
            <p:nvSpPr>
              <p:cNvPr id="90" name="ïṡḻíḍê"/>
              <p:cNvSpPr txBox="1"/>
              <p:nvPr/>
            </p:nvSpPr>
            <p:spPr bwMode="auto">
              <a:xfrm>
                <a:off x="791192" y="1366105"/>
                <a:ext cx="284021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spcBef>
                    <a:spcPct val="0"/>
                  </a:spcBef>
                  <a:defRPr/>
                </a:pPr>
                <a:r>
                  <a:rPr lang="zh-CN" altLang="en-US" sz="2000" b="1" dirty="0">
                    <a:solidFill>
                      <a:prstClr val="black">
                        <a:lumMod val="65000"/>
                        <a:lumOff val="35000"/>
                      </a:prstClr>
                    </a:solidFill>
                    <a:latin typeface="思源宋体 CN" panose="02020400000000000000" pitchFamily="18" charset="-122"/>
                    <a:ea typeface="思源宋体 CN" panose="02020400000000000000" pitchFamily="18" charset="-122"/>
                  </a:rPr>
                  <a:t>采用关联表替代外键约束</a:t>
                </a:r>
              </a:p>
            </p:txBody>
          </p:sp>
        </p:grpSp>
      </p:grpSp>
      <p:grpSp>
        <p:nvGrpSpPr>
          <p:cNvPr id="6" name="组合 5"/>
          <p:cNvGrpSpPr/>
          <p:nvPr/>
        </p:nvGrpSpPr>
        <p:grpSpPr>
          <a:xfrm>
            <a:off x="232410" y="195580"/>
            <a:ext cx="3649980" cy="629920"/>
            <a:chOff x="366" y="308"/>
            <a:chExt cx="5748" cy="992"/>
          </a:xfrm>
        </p:grpSpPr>
        <p:sp>
          <p:nvSpPr>
            <p:cNvPr id="7" name="对角圆角矩形 40"/>
            <p:cNvSpPr/>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754" y="379"/>
              <a:ext cx="4815" cy="921"/>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服务端项目讲解</a:t>
              </a:r>
            </a:p>
          </p:txBody>
        </p:sp>
      </p:grpSp>
      <p:sp>
        <p:nvSpPr>
          <p:cNvPr id="9" name="文本框 8"/>
          <p:cNvSpPr txBox="1"/>
          <p:nvPr>
            <p:custDataLst>
              <p:tags r:id="rId1"/>
            </p:custDataLst>
          </p:nvPr>
        </p:nvSpPr>
        <p:spPr>
          <a:xfrm>
            <a:off x="4134156" y="255137"/>
            <a:ext cx="3208655" cy="582295"/>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技术性更新</a:t>
            </a:r>
          </a:p>
        </p:txBody>
      </p:sp>
      <p:sp>
        <p:nvSpPr>
          <p:cNvPr id="18" name="矩形 17"/>
          <p:cNvSpPr/>
          <p:nvPr/>
        </p:nvSpPr>
        <p:spPr>
          <a:xfrm>
            <a:off x="0" y="4863086"/>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1500" fill="hold"/>
                                        <p:tgtEl>
                                          <p:spTgt spid="68"/>
                                        </p:tgtEl>
                                        <p:attrNameLst>
                                          <p:attrName>ppt_x</p:attrName>
                                        </p:attrNameLst>
                                      </p:cBhvr>
                                      <p:tavLst>
                                        <p:tav tm="0">
                                          <p:val>
                                            <p:strVal val="0-#ppt_w/2"/>
                                          </p:val>
                                        </p:tav>
                                        <p:tav tm="100000">
                                          <p:val>
                                            <p:strVal val="#ppt_x"/>
                                          </p:val>
                                        </p:tav>
                                      </p:tavLst>
                                    </p:anim>
                                    <p:anim calcmode="lin" valueType="num">
                                      <p:cBhvr additive="base">
                                        <p:cTn id="8" dur="1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500" fill="hold"/>
                                        <p:tgtEl>
                                          <p:spTgt spid="77"/>
                                        </p:tgtEl>
                                        <p:attrNameLst>
                                          <p:attrName>ppt_x</p:attrName>
                                        </p:attrNameLst>
                                      </p:cBhvr>
                                      <p:tavLst>
                                        <p:tav tm="0">
                                          <p:val>
                                            <p:strVal val="0-#ppt_w/2"/>
                                          </p:val>
                                        </p:tav>
                                        <p:tav tm="100000">
                                          <p:val>
                                            <p:strVal val="#ppt_x"/>
                                          </p:val>
                                        </p:tav>
                                      </p:tavLst>
                                    </p:anim>
                                    <p:anim calcmode="lin" valueType="num">
                                      <p:cBhvr additive="base">
                                        <p:cTn id="12" dur="15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1500" fill="hold"/>
                                        <p:tgtEl>
                                          <p:spTgt spid="86"/>
                                        </p:tgtEl>
                                        <p:attrNameLst>
                                          <p:attrName>ppt_x</p:attrName>
                                        </p:attrNameLst>
                                      </p:cBhvr>
                                      <p:tavLst>
                                        <p:tav tm="0">
                                          <p:val>
                                            <p:strVal val="0-#ppt_w/2"/>
                                          </p:val>
                                        </p:tav>
                                        <p:tav tm="100000">
                                          <p:val>
                                            <p:strVal val="#ppt_x"/>
                                          </p:val>
                                        </p:tav>
                                      </p:tavLst>
                                    </p:anim>
                                    <p:anim calcmode="lin" valueType="num">
                                      <p:cBhvr additive="base">
                                        <p:cTn id="16" dur="1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490863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18" name="对角圆角矩形 17"/>
            <p:cNvSpPr/>
            <p:nvPr>
              <p:custDataLst>
                <p:tags r:id="rId3"/>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4"/>
              </p:custDataLst>
            </p:nvPr>
          </p:nvSpPr>
          <p:spPr>
            <a:xfrm>
              <a:off x="754" y="379"/>
              <a:ext cx="4768" cy="919"/>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移动端项目讲解</a:t>
              </a:r>
            </a:p>
          </p:txBody>
        </p:sp>
      </p:grpSp>
      <p:sp>
        <p:nvSpPr>
          <p:cNvPr id="21" name="文本框 20"/>
          <p:cNvSpPr txBox="1"/>
          <p:nvPr>
            <p:custDataLst>
              <p:tags r:id="rId1"/>
            </p:custDataLst>
          </p:nvPr>
        </p:nvSpPr>
        <p:spPr>
          <a:xfrm>
            <a:off x="4369435" y="244475"/>
            <a:ext cx="2784400" cy="579755"/>
          </a:xfrm>
          <a:prstGeom prst="rect">
            <a:avLst/>
          </a:prstGeom>
          <a:noFill/>
        </p:spPr>
        <p:txBody>
          <a:bodyPr wrap="square" rtlCol="0">
            <a:noAutofit/>
          </a:bodyPr>
          <a:lstStyle/>
          <a:p>
            <a:r>
              <a:rPr lang="en-US" altLang="zh-CN" sz="2800" b="1" dirty="0">
                <a:solidFill>
                  <a:srgbClr val="4C6FEF"/>
                </a:solidFill>
                <a:latin typeface="微软雅黑" panose="020B0503020204020204" charset="-122"/>
                <a:ea typeface="微软雅黑" panose="020B0503020204020204" charset="-122"/>
              </a:rPr>
              <a:t>Python</a:t>
            </a:r>
            <a:r>
              <a:rPr lang="zh-CN" altLang="en-US" sz="2800" b="1" dirty="0">
                <a:solidFill>
                  <a:srgbClr val="4C6FEF"/>
                </a:solidFill>
                <a:latin typeface="微软雅黑" panose="020B0503020204020204" charset="-122"/>
                <a:ea typeface="微软雅黑" panose="020B0503020204020204" charset="-122"/>
              </a:rPr>
              <a:t>爬虫</a:t>
            </a:r>
          </a:p>
        </p:txBody>
      </p:sp>
      <p:sp>
        <p:nvSpPr>
          <p:cNvPr id="24" name="文本框 23"/>
          <p:cNvSpPr txBox="1"/>
          <p:nvPr>
            <p:custDataLst>
              <p:tags r:id="rId2"/>
            </p:custDataLst>
          </p:nvPr>
        </p:nvSpPr>
        <p:spPr>
          <a:xfrm>
            <a:off x="6791511" y="1276696"/>
            <a:ext cx="4921699" cy="4169410"/>
          </a:xfrm>
          <a:prstGeom prst="rect">
            <a:avLst/>
          </a:prstGeom>
          <a:solidFill>
            <a:srgbClr val="000000">
              <a:alpha val="0"/>
            </a:srgbClr>
          </a:solidFill>
        </p:spPr>
        <p:txBody>
          <a:bodyPr wrap="square" rtlCol="0" anchor="t">
            <a:noAutofit/>
          </a:bodyPr>
          <a:lstStyle/>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项目中主要需要获取药品名称、药品图片链接、药品价格。浏览网页源码，找到我们需要的信息。</a:t>
            </a:r>
            <a:r>
              <a:rPr lang="zh-CN" altLang="en-US" sz="2000" b="1" dirty="0">
                <a:solidFill>
                  <a:srgbClr val="1440E2"/>
                </a:solidFill>
                <a:latin typeface="微软雅黑" panose="020B0503020204020204" charset="-122"/>
                <a:ea typeface="微软雅黑" panose="020B0503020204020204" charset="-122"/>
                <a:sym typeface="+mn-ea"/>
              </a:rPr>
              <a:t>定义爬取规则</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，批量获取数据。</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首先在</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setting</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文件中</a:t>
            </a:r>
            <a:r>
              <a:rPr lang="zh-CN" altLang="en-US" sz="2000" b="1" dirty="0">
                <a:solidFill>
                  <a:srgbClr val="1440E2"/>
                </a:solidFill>
                <a:latin typeface="微软雅黑" panose="020B0503020204020204" charset="-122"/>
                <a:ea typeface="微软雅黑" panose="020B0503020204020204" charset="-122"/>
                <a:sym typeface="+mn-ea"/>
              </a:rPr>
              <a:t>确定数据库信息</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，然后执行数据处理，先将获取到的数据写入</a:t>
            </a: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sym typeface="+mn-ea"/>
              </a:rPr>
              <a:t>json</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文件中，然后根据</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setting</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文件中的数据库定义，</a:t>
            </a:r>
            <a:r>
              <a:rPr lang="zh-CN" altLang="en-US" sz="2000" b="1" dirty="0">
                <a:solidFill>
                  <a:srgbClr val="1440E2"/>
                </a:solidFill>
                <a:latin typeface="微软雅黑" panose="020B0503020204020204" charset="-122"/>
                <a:ea typeface="微软雅黑" panose="020B0503020204020204" charset="-122"/>
                <a:sym typeface="+mn-ea"/>
              </a:rPr>
              <a:t>链接数据库</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。链接数据库成功后，</a:t>
            </a:r>
            <a:r>
              <a:rPr lang="zh-CN" altLang="en-US" sz="2000" b="1" dirty="0">
                <a:solidFill>
                  <a:srgbClr val="1440E2"/>
                </a:solidFill>
                <a:latin typeface="微软雅黑" panose="020B0503020204020204" charset="-122"/>
                <a:ea typeface="微软雅黑" panose="020B0503020204020204" charset="-122"/>
                <a:sym typeface="+mn-ea"/>
              </a:rPr>
              <a:t>执行</a:t>
            </a:r>
            <a:r>
              <a:rPr lang="en-US" altLang="zh-CN" sz="2000" b="1" dirty="0" err="1">
                <a:solidFill>
                  <a:srgbClr val="1440E2"/>
                </a:solidFill>
                <a:latin typeface="微软雅黑" panose="020B0503020204020204" charset="-122"/>
                <a:ea typeface="微软雅黑" panose="020B0503020204020204" charset="-122"/>
                <a:sym typeface="+mn-ea"/>
              </a:rPr>
              <a:t>sql</a:t>
            </a:r>
            <a:r>
              <a:rPr lang="zh-CN" altLang="en-US" sz="2000" b="1" dirty="0">
                <a:solidFill>
                  <a:srgbClr val="1440E2"/>
                </a:solidFill>
                <a:latin typeface="微软雅黑" panose="020B0503020204020204" charset="-122"/>
                <a:ea typeface="微软雅黑" panose="020B0503020204020204" charset="-122"/>
                <a:sym typeface="+mn-ea"/>
              </a:rPr>
              <a:t>语句</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，保存数据库结果。</a:t>
            </a:r>
          </a:p>
        </p:txBody>
      </p:sp>
      <p:pic>
        <p:nvPicPr>
          <p:cNvPr id="3" name="图片 2" descr="图形用户界面, 文本&#10;&#10;描述已自动生成">
            <a:extLst>
              <a:ext uri="{FF2B5EF4-FFF2-40B4-BE49-F238E27FC236}">
                <a16:creationId xmlns:a16="http://schemas.microsoft.com/office/drawing/2014/main" id="{DBA1FE92-231C-EFCA-7445-C95A753D5C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659"/>
          <a:stretch/>
        </p:blipFill>
        <p:spPr>
          <a:xfrm>
            <a:off x="281643" y="869315"/>
            <a:ext cx="6509868" cy="4948779"/>
          </a:xfrm>
          <a:prstGeom prst="rect">
            <a:avLst/>
          </a:prstGeom>
        </p:spPr>
      </p:pic>
    </p:spTree>
    <p:extLst>
      <p:ext uri="{BB962C8B-B14F-4D97-AF65-F5344CB8AC3E}">
        <p14:creationId xmlns:p14="http://schemas.microsoft.com/office/powerpoint/2010/main" val="25936471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18" name="对角圆角矩形 17"/>
            <p:cNvSpPr/>
            <p:nvPr>
              <p:custDataLst>
                <p:tags r:id="rId3"/>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4"/>
              </p:custDataLst>
            </p:nvPr>
          </p:nvSpPr>
          <p:spPr>
            <a:xfrm>
              <a:off x="754" y="379"/>
              <a:ext cx="4768" cy="919"/>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移动端项目讲解</a:t>
              </a:r>
            </a:p>
          </p:txBody>
        </p:sp>
      </p:grpSp>
      <p:sp>
        <p:nvSpPr>
          <p:cNvPr id="21" name="文本框 20"/>
          <p:cNvSpPr txBox="1"/>
          <p:nvPr>
            <p:custDataLst>
              <p:tags r:id="rId1"/>
            </p:custDataLst>
          </p:nvPr>
        </p:nvSpPr>
        <p:spPr>
          <a:xfrm>
            <a:off x="4369435" y="244475"/>
            <a:ext cx="1726565" cy="579755"/>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随机森林</a:t>
            </a:r>
          </a:p>
        </p:txBody>
      </p:sp>
      <p:pic>
        <p:nvPicPr>
          <p:cNvPr id="4" name="图片 3">
            <a:extLst>
              <a:ext uri="{FF2B5EF4-FFF2-40B4-BE49-F238E27FC236}">
                <a16:creationId xmlns:a16="http://schemas.microsoft.com/office/drawing/2014/main" id="{5A0EF710-0561-437F-9DA0-4BFE9D204C30}"/>
              </a:ext>
            </a:extLst>
          </p:cNvPr>
          <p:cNvPicPr>
            <a:picLocks noChangeAspect="1"/>
          </p:cNvPicPr>
          <p:nvPr/>
        </p:nvPicPr>
        <p:blipFill>
          <a:blip r:embed="rId6"/>
          <a:stretch>
            <a:fillRect/>
          </a:stretch>
        </p:blipFill>
        <p:spPr>
          <a:xfrm>
            <a:off x="305126" y="1571473"/>
            <a:ext cx="6241321" cy="3505504"/>
          </a:xfrm>
          <a:prstGeom prst="rect">
            <a:avLst/>
          </a:prstGeom>
          <a:ln>
            <a:noFill/>
          </a:ln>
          <a:effectLst>
            <a:softEdge rad="112500"/>
          </a:effectLst>
        </p:spPr>
      </p:pic>
      <p:sp>
        <p:nvSpPr>
          <p:cNvPr id="24" name="文本框 23"/>
          <p:cNvSpPr txBox="1"/>
          <p:nvPr>
            <p:custDataLst>
              <p:tags r:id="rId2"/>
            </p:custDataLst>
          </p:nvPr>
        </p:nvSpPr>
        <p:spPr>
          <a:xfrm>
            <a:off x="6546447" y="1033332"/>
            <a:ext cx="4967578" cy="4169410"/>
          </a:xfrm>
          <a:prstGeom prst="rect">
            <a:avLst/>
          </a:prstGeom>
          <a:solidFill>
            <a:srgbClr val="000000">
              <a:alpha val="0"/>
            </a:srgbClr>
          </a:solidFill>
        </p:spPr>
        <p:txBody>
          <a:bodyPr wrap="square" rtlCol="0" anchor="t">
            <a:noAutofit/>
          </a:bodyPr>
          <a:lstStyle/>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平台使用了机器学习中的随机森林算法训练导诊模型。森林是指模型中包含许多决策树，从而可以将这些决策树看作一个整体，即森林。随机指的是森林中的每棵决策树都随机从数据集中采样一小部分进行训练。随机生成树中</a:t>
            </a:r>
            <a:r>
              <a:rPr lang="zh-CN" altLang="en-US" sz="2000" b="1" dirty="0">
                <a:solidFill>
                  <a:srgbClr val="1440E2"/>
                </a:solidFill>
                <a:latin typeface="微软雅黑" panose="020B0503020204020204" charset="-122"/>
                <a:ea typeface="微软雅黑" panose="020B0503020204020204" charset="-122"/>
                <a:sym typeface="+mn-ea"/>
              </a:rPr>
              <a:t>样本随机、特征随机</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，使得出现的结论也会随机，此时选择将所有结论综合起来，以各结论的众数作为最终结果。</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latin typeface="微软雅黑" panose="020B0503020204020204" charset="-122"/>
                <a:ea typeface="微软雅黑" panose="020B0503020204020204" charset="-122"/>
                <a:sym typeface="+mn-ea"/>
              </a:rPr>
              <a:t>最终应实现根据用户的年龄、性别以及患病症状推荐就诊科室</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51662928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219065" y="2838450"/>
            <a:ext cx="6155055" cy="995680"/>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771936" y="2645826"/>
            <a:ext cx="1493520" cy="144526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04</a:t>
            </a:r>
          </a:p>
        </p:txBody>
      </p:sp>
      <p:sp>
        <p:nvSpPr>
          <p:cNvPr id="68" name="文本框 67"/>
          <p:cNvSpPr txBox="1"/>
          <p:nvPr/>
        </p:nvSpPr>
        <p:spPr>
          <a:xfrm>
            <a:off x="6028416" y="2953602"/>
            <a:ext cx="4983480" cy="829945"/>
          </a:xfrm>
          <a:prstGeom prst="rect">
            <a:avLst/>
          </a:prstGeom>
          <a:noFill/>
        </p:spPr>
        <p:txBody>
          <a:bodyPr wrap="none" rtlCol="0">
            <a:spAutoFit/>
          </a:bodyPr>
          <a:lstStyle/>
          <a:p>
            <a:r>
              <a:rPr lang="zh-CN" altLang="en-US" sz="4800" spc="600" dirty="0">
                <a:solidFill>
                  <a:schemeClr val="bg1"/>
                </a:solidFill>
                <a:latin typeface="微软雅黑" panose="020B0503020204020204" charset="-122"/>
                <a:ea typeface="微软雅黑" panose="020B0503020204020204" charset="-122"/>
              </a:rPr>
              <a:t>移动端设计实现</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21995" y="1005548"/>
            <a:ext cx="4336986" cy="4336986"/>
            <a:chOff x="5576161" y="872251"/>
            <a:chExt cx="5113500" cy="5113500"/>
          </a:xfrm>
        </p:grpSpPr>
        <p:sp>
          <p:nvSpPr>
            <p:cNvPr id="5" name="弧形 4"/>
            <p:cNvSpPr/>
            <p:nvPr>
              <p:custDataLst>
                <p:tags r:id="rId11"/>
              </p:custDataLst>
            </p:nvPr>
          </p:nvSpPr>
          <p:spPr>
            <a:xfrm rot="7285539">
              <a:off x="5764726" y="1060816"/>
              <a:ext cx="4736371" cy="4736371"/>
            </a:xfrm>
            <a:prstGeom prst="arc">
              <a:avLst>
                <a:gd name="adj1" fmla="val 18748166"/>
                <a:gd name="adj2" fmla="val 12450323"/>
              </a:avLst>
            </a:prstGeom>
            <a:ln>
              <a:solidFill>
                <a:srgbClr val="0171FF"/>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8" name="弧形 7"/>
            <p:cNvSpPr/>
            <p:nvPr>
              <p:custDataLst>
                <p:tags r:id="rId12"/>
              </p:custDataLst>
            </p:nvPr>
          </p:nvSpPr>
          <p:spPr>
            <a:xfrm>
              <a:off x="5576161" y="872251"/>
              <a:ext cx="5113500" cy="5113500"/>
            </a:xfrm>
            <a:prstGeom prst="arc">
              <a:avLst>
                <a:gd name="adj1" fmla="val 16200000"/>
                <a:gd name="adj2" fmla="val 9168030"/>
              </a:avLst>
            </a:prstGeom>
            <a:ln>
              <a:solidFill>
                <a:srgbClr val="3E5EE3"/>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9" name="椭圆 8"/>
            <p:cNvSpPr/>
            <p:nvPr>
              <p:custDataLst>
                <p:tags r:id="rId13"/>
              </p:custDataLst>
            </p:nvPr>
          </p:nvSpPr>
          <p:spPr>
            <a:xfrm>
              <a:off x="5954861" y="1251059"/>
              <a:ext cx="4332091" cy="4332091"/>
            </a:xfrm>
            <a:prstGeom prst="ellipse">
              <a:avLst/>
            </a:prstGeom>
            <a:gradFill>
              <a:gsLst>
                <a:gs pos="0">
                  <a:srgbClr val="3E5EE3"/>
                </a:gs>
                <a:gs pos="100000">
                  <a:srgbClr val="0171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nvGrpSpPr>
          <p:cNvPr id="3" name="组合 2"/>
          <p:cNvGrpSpPr/>
          <p:nvPr/>
        </p:nvGrpSpPr>
        <p:grpSpPr>
          <a:xfrm>
            <a:off x="1243330" y="412750"/>
            <a:ext cx="3834130" cy="6038850"/>
            <a:chOff x="-303" y="1029"/>
            <a:chExt cx="6038" cy="9510"/>
          </a:xfrm>
        </p:grpSpPr>
        <p:pic>
          <p:nvPicPr>
            <p:cNvPr id="18" name="图片 17" descr="5d46e9b693f1f 拷贝"/>
            <p:cNvPicPr>
              <a:picLocks noChangeAspect="1"/>
            </p:cNvPicPr>
            <p:nvPr/>
          </p:nvPicPr>
          <p:blipFill>
            <a:blip r:embed="rId15"/>
            <a:srcRect l="9992" t="6019" r="9230" b="5926"/>
            <a:stretch>
              <a:fillRect/>
            </a:stretch>
          </p:blipFill>
          <p:spPr>
            <a:xfrm>
              <a:off x="-303" y="1029"/>
              <a:ext cx="6039" cy="9510"/>
            </a:xfrm>
            <a:prstGeom prst="rect">
              <a:avLst/>
            </a:prstGeom>
          </p:spPr>
        </p:pic>
        <p:pic>
          <p:nvPicPr>
            <p:cNvPr id="19" name="图片 18" descr="图片6"/>
            <p:cNvPicPr>
              <a:picLocks noChangeAspect="1"/>
            </p:cNvPicPr>
            <p:nvPr/>
          </p:nvPicPr>
          <p:blipFill>
            <a:blip r:embed="rId16"/>
            <a:srcRect l="172" t="5042" r="75512" b="3104"/>
            <a:stretch>
              <a:fillRect/>
            </a:stretch>
          </p:blipFill>
          <p:spPr>
            <a:xfrm>
              <a:off x="1082" y="2745"/>
              <a:ext cx="3273" cy="5888"/>
            </a:xfrm>
            <a:prstGeom prst="rect">
              <a:avLst/>
            </a:prstGeom>
          </p:spPr>
        </p:pic>
      </p:grpSp>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41" name="对角圆角矩形 40"/>
            <p:cNvSpPr/>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文本框 41"/>
            <p:cNvSpPr txBox="1"/>
            <p:nvPr/>
          </p:nvSpPr>
          <p:spPr>
            <a:xfrm>
              <a:off x="754" y="379"/>
              <a:ext cx="4768" cy="919"/>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移动端项目讲解</a:t>
              </a:r>
            </a:p>
          </p:txBody>
        </p:sp>
      </p:grpSp>
      <p:sp>
        <p:nvSpPr>
          <p:cNvPr id="21" name="文本框 20"/>
          <p:cNvSpPr txBox="1"/>
          <p:nvPr>
            <p:custDataLst>
              <p:tags r:id="rId1"/>
            </p:custDataLst>
          </p:nvPr>
        </p:nvSpPr>
        <p:spPr>
          <a:xfrm>
            <a:off x="6276340" y="1253490"/>
            <a:ext cx="3208655" cy="582295"/>
          </a:xfrm>
          <a:prstGeom prst="rect">
            <a:avLst/>
          </a:prstGeom>
          <a:noFill/>
        </p:spPr>
        <p:txBody>
          <a:bodyPr wrap="square" rtlCol="0">
            <a:noAutofit/>
          </a:bodyPr>
          <a:lstStyle/>
          <a:p>
            <a:r>
              <a:rPr lang="zh-CN" altLang="en-US" sz="2800" b="1" dirty="0">
                <a:solidFill>
                  <a:srgbClr val="4C6FEF"/>
                </a:solidFill>
                <a:latin typeface="微软雅黑" panose="020B0503020204020204" charset="-122"/>
                <a:ea typeface="微软雅黑" panose="020B0503020204020204" charset="-122"/>
              </a:rPr>
              <a:t>系统开发工具</a:t>
            </a:r>
          </a:p>
        </p:txBody>
      </p:sp>
      <p:sp>
        <p:nvSpPr>
          <p:cNvPr id="22" name="矩形 21"/>
          <p:cNvSpPr/>
          <p:nvPr>
            <p:custDataLst>
              <p:tags r:id="rId2"/>
            </p:custDataLst>
          </p:nvPr>
        </p:nvSpPr>
        <p:spPr>
          <a:xfrm>
            <a:off x="5739765" y="2259965"/>
            <a:ext cx="4629785" cy="3401695"/>
          </a:xfrm>
          <a:prstGeom prst="rect">
            <a:avLst/>
          </a:prstGeom>
          <a:solidFill>
            <a:schemeClr val="bg1"/>
          </a:solidFill>
          <a:ln>
            <a:noFill/>
          </a:ln>
          <a:effectLst>
            <a:outerShdw blurRad="266700" dir="2700000" sx="101000" sy="101000" algn="tl" rotWithShape="0">
              <a:schemeClr val="bg1">
                <a:lumMod val="6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3"/>
            </p:custDataLst>
          </p:nvPr>
        </p:nvSpPr>
        <p:spPr>
          <a:xfrm>
            <a:off x="6526530" y="2789555"/>
            <a:ext cx="3576955" cy="483235"/>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功能实现工具：</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HBuilder X</a:t>
            </a:r>
          </a:p>
        </p:txBody>
      </p:sp>
      <p:sp>
        <p:nvSpPr>
          <p:cNvPr id="26" name="椭圆 25"/>
          <p:cNvSpPr/>
          <p:nvPr>
            <p:custDataLst>
              <p:tags r:id="rId4"/>
            </p:custDataLst>
          </p:nvPr>
        </p:nvSpPr>
        <p:spPr>
          <a:xfrm>
            <a:off x="6175375" y="2944364"/>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4" name="文本框 23"/>
          <p:cNvSpPr txBox="1"/>
          <p:nvPr>
            <p:custDataLst>
              <p:tags r:id="rId5"/>
            </p:custDataLst>
          </p:nvPr>
        </p:nvSpPr>
        <p:spPr>
          <a:xfrm>
            <a:off x="6526530" y="3402330"/>
            <a:ext cx="3576955" cy="483235"/>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运行工具：微信开发者工具</a:t>
            </a:r>
          </a:p>
        </p:txBody>
      </p:sp>
      <p:sp>
        <p:nvSpPr>
          <p:cNvPr id="28" name="椭圆 27"/>
          <p:cNvSpPr/>
          <p:nvPr>
            <p:custDataLst>
              <p:tags r:id="rId6"/>
            </p:custDataLst>
          </p:nvPr>
        </p:nvSpPr>
        <p:spPr>
          <a:xfrm>
            <a:off x="6175375" y="3526024"/>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9" name="椭圆 28"/>
          <p:cNvSpPr/>
          <p:nvPr>
            <p:custDataLst>
              <p:tags r:id="rId7"/>
            </p:custDataLst>
          </p:nvPr>
        </p:nvSpPr>
        <p:spPr>
          <a:xfrm>
            <a:off x="6175375" y="4112764"/>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0" name="文本框 29"/>
          <p:cNvSpPr txBox="1"/>
          <p:nvPr>
            <p:custDataLst>
              <p:tags r:id="rId8"/>
            </p:custDataLst>
          </p:nvPr>
        </p:nvSpPr>
        <p:spPr>
          <a:xfrm>
            <a:off x="6526530" y="4018915"/>
            <a:ext cx="3576955" cy="483235"/>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美工工具：</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photoshop CC</a:t>
            </a:r>
          </a:p>
        </p:txBody>
      </p:sp>
      <p:sp>
        <p:nvSpPr>
          <p:cNvPr id="31" name="椭圆 30"/>
          <p:cNvSpPr/>
          <p:nvPr>
            <p:custDataLst>
              <p:tags r:id="rId9"/>
            </p:custDataLst>
          </p:nvPr>
        </p:nvSpPr>
        <p:spPr>
          <a:xfrm>
            <a:off x="6175375" y="4729349"/>
            <a:ext cx="172720" cy="172720"/>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2" name="文本框 31"/>
          <p:cNvSpPr txBox="1"/>
          <p:nvPr>
            <p:custDataLst>
              <p:tags r:id="rId10"/>
            </p:custDataLst>
          </p:nvPr>
        </p:nvSpPr>
        <p:spPr>
          <a:xfrm>
            <a:off x="6526530" y="4635500"/>
            <a:ext cx="3576955" cy="483235"/>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框架：</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uniapp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par>
                                <p:cTn id="8" presetID="7"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0" fill="hold"/>
                                        <p:tgtEl>
                                          <p:spTgt spid="26"/>
                                        </p:tgtEl>
                                        <p:attrNameLst>
                                          <p:attrName>ppt_x</p:attrName>
                                        </p:attrNameLst>
                                      </p:cBhvr>
                                      <p:tavLst>
                                        <p:tav tm="0">
                                          <p:val>
                                            <p:strVal val="#ppt_x"/>
                                          </p:val>
                                        </p:tav>
                                        <p:tav tm="100000">
                                          <p:val>
                                            <p:strVal val="#ppt_x"/>
                                          </p:val>
                                        </p:tav>
                                      </p:tavLst>
                                    </p:anim>
                                    <p:anim calcmode="lin" valueType="num">
                                      <p:cBhvr additive="base">
                                        <p:cTn id="11" dur="5000" fill="hold"/>
                                        <p:tgtEl>
                                          <p:spTgt spid="26"/>
                                        </p:tgtEl>
                                        <p:attrNameLst>
                                          <p:attrName>ppt_y</p:attrName>
                                        </p:attrNameLst>
                                      </p:cBhvr>
                                      <p:tavLst>
                                        <p:tav tm="0">
                                          <p:val>
                                            <p:strVal val="1+#ppt_h/2"/>
                                          </p:val>
                                        </p:tav>
                                        <p:tav tm="100000">
                                          <p:val>
                                            <p:strVal val="#ppt_y"/>
                                          </p:val>
                                        </p:tav>
                                      </p:tavLst>
                                    </p:anim>
                                  </p:childTnLst>
                                </p:cTn>
                              </p:par>
                              <p:par>
                                <p:cTn id="12" presetID="7" presetClass="entr" presetSubtype="4"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0" fill="hold"/>
                                        <p:tgtEl>
                                          <p:spTgt spid="28"/>
                                        </p:tgtEl>
                                        <p:attrNameLst>
                                          <p:attrName>ppt_x</p:attrName>
                                        </p:attrNameLst>
                                      </p:cBhvr>
                                      <p:tavLst>
                                        <p:tav tm="0">
                                          <p:val>
                                            <p:strVal val="#ppt_x"/>
                                          </p:val>
                                        </p:tav>
                                        <p:tav tm="100000">
                                          <p:val>
                                            <p:strVal val="#ppt_x"/>
                                          </p:val>
                                        </p:tav>
                                      </p:tavLst>
                                    </p:anim>
                                    <p:anim calcmode="lin" valueType="num">
                                      <p:cBhvr additive="base">
                                        <p:cTn id="15" dur="5000" fill="hold"/>
                                        <p:tgtEl>
                                          <p:spTgt spid="28"/>
                                        </p:tgtEl>
                                        <p:attrNameLst>
                                          <p:attrName>ppt_y</p:attrName>
                                        </p:attrNameLst>
                                      </p:cBhvr>
                                      <p:tavLst>
                                        <p:tav tm="0">
                                          <p:val>
                                            <p:strVal val="1+#ppt_h/2"/>
                                          </p:val>
                                        </p:tav>
                                        <p:tav tm="100000">
                                          <p:val>
                                            <p:strVal val="#ppt_y"/>
                                          </p:val>
                                        </p:tav>
                                      </p:tavLst>
                                    </p:anim>
                                  </p:childTnLst>
                                </p:cTn>
                              </p:par>
                              <p:par>
                                <p:cTn id="16" presetID="7"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0" fill="hold"/>
                                        <p:tgtEl>
                                          <p:spTgt spid="29"/>
                                        </p:tgtEl>
                                        <p:attrNameLst>
                                          <p:attrName>ppt_x</p:attrName>
                                        </p:attrNameLst>
                                      </p:cBhvr>
                                      <p:tavLst>
                                        <p:tav tm="0">
                                          <p:val>
                                            <p:strVal val="#ppt_x"/>
                                          </p:val>
                                        </p:tav>
                                        <p:tav tm="100000">
                                          <p:val>
                                            <p:strVal val="#ppt_x"/>
                                          </p:val>
                                        </p:tav>
                                      </p:tavLst>
                                    </p:anim>
                                    <p:anim calcmode="lin" valueType="num">
                                      <p:cBhvr additive="base">
                                        <p:cTn id="19" dur="5000" fill="hold"/>
                                        <p:tgtEl>
                                          <p:spTgt spid="29"/>
                                        </p:tgtEl>
                                        <p:attrNameLst>
                                          <p:attrName>ppt_y</p:attrName>
                                        </p:attrNameLst>
                                      </p:cBhvr>
                                      <p:tavLst>
                                        <p:tav tm="0">
                                          <p:val>
                                            <p:strVal val="1+#ppt_h/2"/>
                                          </p:val>
                                        </p:tav>
                                        <p:tav tm="100000">
                                          <p:val>
                                            <p:strVal val="#ppt_y"/>
                                          </p:val>
                                        </p:tav>
                                      </p:tavLst>
                                    </p:anim>
                                  </p:childTnLst>
                                </p:cTn>
                              </p:par>
                              <p:par>
                                <p:cTn id="20" presetID="7"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0" fill="hold"/>
                                        <p:tgtEl>
                                          <p:spTgt spid="31"/>
                                        </p:tgtEl>
                                        <p:attrNameLst>
                                          <p:attrName>ppt_x</p:attrName>
                                        </p:attrNameLst>
                                      </p:cBhvr>
                                      <p:tavLst>
                                        <p:tav tm="0">
                                          <p:val>
                                            <p:strVal val="#ppt_x"/>
                                          </p:val>
                                        </p:tav>
                                        <p:tav tm="100000">
                                          <p:val>
                                            <p:strVal val="#ppt_x"/>
                                          </p:val>
                                        </p:tav>
                                      </p:tavLst>
                                    </p:anim>
                                    <p:anim calcmode="lin" valueType="num">
                                      <p:cBhvr additive="base">
                                        <p:cTn id="23" dur="500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1" presetClass="entr" presetSubtype="1"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P spid="26" grpId="0" bldLvl="0" animBg="1"/>
      <p:bldP spid="26" grpId="1" animBg="1"/>
      <p:bldP spid="28" grpId="0" bldLvl="0" animBg="1"/>
      <p:bldP spid="28" grpId="1" animBg="1"/>
      <p:bldP spid="29" grpId="0" bldLvl="0" animBg="1"/>
      <p:bldP spid="29" grpId="1" animBg="1"/>
      <p:bldP spid="31" grpId="0" bldLvl="0" animBg="1"/>
      <p:bldP spid="3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13"/>
          <p:cNvSpPr/>
          <p:nvPr/>
        </p:nvSpPr>
        <p:spPr>
          <a:xfrm>
            <a:off x="-8860" y="2"/>
            <a:ext cx="12231200" cy="6857999"/>
          </a:xfrm>
          <a:custGeom>
            <a:avLst/>
            <a:gdLst>
              <a:gd name="connsiteX0" fmla="*/ 10367226 w 12231200"/>
              <a:gd name="connsiteY0" fmla="*/ 0 h 6857999"/>
              <a:gd name="connsiteX1" fmla="*/ 12231200 w 12231200"/>
              <a:gd name="connsiteY1" fmla="*/ 0 h 6857999"/>
              <a:gd name="connsiteX2" fmla="*/ 12231200 w 12231200"/>
              <a:gd name="connsiteY2" fmla="*/ 6857999 h 6857999"/>
              <a:gd name="connsiteX3" fmla="*/ 10839914 w 12231200"/>
              <a:gd name="connsiteY3" fmla="*/ 6857999 h 6857999"/>
              <a:gd name="connsiteX4" fmla="*/ 10954751 w 12231200"/>
              <a:gd name="connsiteY4" fmla="*/ 6678871 h 6857999"/>
              <a:gd name="connsiteX5" fmla="*/ 11775744 w 12231200"/>
              <a:gd name="connsiteY5" fmla="*/ 3738311 h 6857999"/>
              <a:gd name="connsiteX6" fmla="*/ 10480790 w 12231200"/>
              <a:gd name="connsiteY6" fmla="*/ 131102 h 6857999"/>
              <a:gd name="connsiteX7" fmla="*/ 0 w 12231200"/>
              <a:gd name="connsiteY7" fmla="*/ 0 h 6857999"/>
              <a:gd name="connsiteX8" fmla="*/ 1842495 w 12231200"/>
              <a:gd name="connsiteY8" fmla="*/ 0 h 6857999"/>
              <a:gd name="connsiteX9" fmla="*/ 1728931 w 12231200"/>
              <a:gd name="connsiteY9" fmla="*/ 131102 h 6857999"/>
              <a:gd name="connsiteX10" fmla="*/ 433976 w 12231200"/>
              <a:gd name="connsiteY10" fmla="*/ 3738311 h 6857999"/>
              <a:gd name="connsiteX11" fmla="*/ 1254969 w 12231200"/>
              <a:gd name="connsiteY11" fmla="*/ 6678871 h 6857999"/>
              <a:gd name="connsiteX12" fmla="*/ 1369807 w 12231200"/>
              <a:gd name="connsiteY12" fmla="*/ 6857999 h 6857999"/>
              <a:gd name="connsiteX13" fmla="*/ 0 w 122312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1200" h="6857999">
                <a:moveTo>
                  <a:pt x="10367226" y="0"/>
                </a:moveTo>
                <a:lnTo>
                  <a:pt x="12231200" y="0"/>
                </a:lnTo>
                <a:lnTo>
                  <a:pt x="12231200" y="6857999"/>
                </a:lnTo>
                <a:lnTo>
                  <a:pt x="10839914" y="6857999"/>
                </a:lnTo>
                <a:lnTo>
                  <a:pt x="10954751" y="6678871"/>
                </a:lnTo>
                <a:cubicBezTo>
                  <a:pt x="11475732" y="5821451"/>
                  <a:pt x="11775744" y="4814917"/>
                  <a:pt x="11775744" y="3738311"/>
                </a:cubicBezTo>
                <a:cubicBezTo>
                  <a:pt x="11775744" y="2368086"/>
                  <a:pt x="11289775" y="1111365"/>
                  <a:pt x="10480790" y="131102"/>
                </a:cubicBezTo>
                <a:close/>
                <a:moveTo>
                  <a:pt x="0" y="0"/>
                </a:moveTo>
                <a:lnTo>
                  <a:pt x="1842495" y="0"/>
                </a:lnTo>
                <a:lnTo>
                  <a:pt x="1728931" y="131102"/>
                </a:lnTo>
                <a:cubicBezTo>
                  <a:pt x="919946" y="1111365"/>
                  <a:pt x="433976" y="2368086"/>
                  <a:pt x="433976" y="3738311"/>
                </a:cubicBezTo>
                <a:cubicBezTo>
                  <a:pt x="433976" y="4814917"/>
                  <a:pt x="733989" y="5821451"/>
                  <a:pt x="1254969" y="6678871"/>
                </a:cubicBezTo>
                <a:lnTo>
                  <a:pt x="1369807" y="6857999"/>
                </a:lnTo>
                <a:lnTo>
                  <a:pt x="0" y="6857999"/>
                </a:lnTo>
                <a:close/>
              </a:path>
            </a:pathLst>
          </a:custGeom>
          <a:gradFill>
            <a:gsLst>
              <a:gs pos="0">
                <a:schemeClr val="bg1">
                  <a:alpha val="56000"/>
                </a:schemeClr>
              </a:gs>
              <a:gs pos="100000">
                <a:srgbClr val="1A6CFB">
                  <a:alpha val="6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3" name="圆角矩形 12"/>
          <p:cNvSpPr/>
          <p:nvPr/>
        </p:nvSpPr>
        <p:spPr>
          <a:xfrm>
            <a:off x="3220085" y="3903101"/>
            <a:ext cx="2496185" cy="204724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圆角矩形 11"/>
          <p:cNvSpPr/>
          <p:nvPr/>
        </p:nvSpPr>
        <p:spPr>
          <a:xfrm>
            <a:off x="546100" y="3903101"/>
            <a:ext cx="2496185" cy="204724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圆角矩形 3"/>
          <p:cNvSpPr/>
          <p:nvPr/>
        </p:nvSpPr>
        <p:spPr>
          <a:xfrm>
            <a:off x="5377815" y="123356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 name="左大括号 1"/>
          <p:cNvSpPr/>
          <p:nvPr/>
        </p:nvSpPr>
        <p:spPr>
          <a:xfrm rot="5400000">
            <a:off x="6218555" y="-264795"/>
            <a:ext cx="730885" cy="4933315"/>
          </a:xfrm>
          <a:prstGeom prst="leftBrace">
            <a:avLst>
              <a:gd name="adj1" fmla="val 545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 name="圆角矩形 4"/>
          <p:cNvSpPr/>
          <p:nvPr/>
        </p:nvSpPr>
        <p:spPr>
          <a:xfrm>
            <a:off x="2004060" y="256769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 name="圆角矩形 6"/>
          <p:cNvSpPr/>
          <p:nvPr/>
        </p:nvSpPr>
        <p:spPr>
          <a:xfrm>
            <a:off x="7384415" y="256769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左大括号 7"/>
          <p:cNvSpPr/>
          <p:nvPr/>
        </p:nvSpPr>
        <p:spPr>
          <a:xfrm rot="5400000">
            <a:off x="2778125" y="1257691"/>
            <a:ext cx="607695" cy="4433570"/>
          </a:xfrm>
          <a:prstGeom prst="leftBrace">
            <a:avLst>
              <a:gd name="adj1" fmla="val 545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圆角矩形 8"/>
          <p:cNvSpPr/>
          <p:nvPr/>
        </p:nvSpPr>
        <p:spPr>
          <a:xfrm>
            <a:off x="546100" y="377864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圆角矩形 9"/>
          <p:cNvSpPr/>
          <p:nvPr/>
        </p:nvSpPr>
        <p:spPr>
          <a:xfrm>
            <a:off x="3220720" y="377864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6" name="文本框 35"/>
          <p:cNvSpPr txBox="1"/>
          <p:nvPr/>
        </p:nvSpPr>
        <p:spPr>
          <a:xfrm>
            <a:off x="5851525" y="1335796"/>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移动端功能</a:t>
            </a:r>
          </a:p>
        </p:txBody>
      </p:sp>
      <p:sp>
        <p:nvSpPr>
          <p:cNvPr id="15" name="文本框 14"/>
          <p:cNvSpPr txBox="1"/>
          <p:nvPr/>
        </p:nvSpPr>
        <p:spPr>
          <a:xfrm>
            <a:off x="2603500" y="2688981"/>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买药送药</a:t>
            </a:r>
          </a:p>
        </p:txBody>
      </p:sp>
      <p:sp>
        <p:nvSpPr>
          <p:cNvPr id="16" name="文本框 15"/>
          <p:cNvSpPr txBox="1"/>
          <p:nvPr/>
        </p:nvSpPr>
        <p:spPr>
          <a:xfrm>
            <a:off x="1215390" y="3890645"/>
            <a:ext cx="120904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药品购买</a:t>
            </a:r>
          </a:p>
        </p:txBody>
      </p:sp>
      <p:sp>
        <p:nvSpPr>
          <p:cNvPr id="17" name="文本框 16"/>
          <p:cNvSpPr txBox="1"/>
          <p:nvPr/>
        </p:nvSpPr>
        <p:spPr>
          <a:xfrm>
            <a:off x="3401695" y="3903345"/>
            <a:ext cx="213233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订单查询、接单</a:t>
            </a:r>
          </a:p>
        </p:txBody>
      </p:sp>
      <p:sp>
        <p:nvSpPr>
          <p:cNvPr id="18" name="文本框 17"/>
          <p:cNvSpPr txBox="1"/>
          <p:nvPr/>
        </p:nvSpPr>
        <p:spPr>
          <a:xfrm>
            <a:off x="7884160" y="2688981"/>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预约挂号</a:t>
            </a:r>
          </a:p>
        </p:txBody>
      </p:sp>
      <p:sp>
        <p:nvSpPr>
          <p:cNvPr id="25" name="文本框 24"/>
          <p:cNvSpPr txBox="1"/>
          <p:nvPr/>
        </p:nvSpPr>
        <p:spPr>
          <a:xfrm>
            <a:off x="713740" y="4490476"/>
            <a:ext cx="2132330" cy="1076325"/>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利用</a:t>
            </a:r>
            <a:r>
              <a:rPr lang="en-US" altLang="zh-CN" sz="1600" dirty="0">
                <a:solidFill>
                  <a:schemeClr val="tx1"/>
                </a:solidFill>
                <a:latin typeface="思源黑体 CN Regular" panose="020B0500000000000000" pitchFamily="34" charset="-122"/>
                <a:ea typeface="思源黑体 CN Regular" panose="020B0500000000000000" pitchFamily="34" charset="-122"/>
              </a:rPr>
              <a:t>uview</a:t>
            </a:r>
            <a:r>
              <a:rPr lang="zh-CN" altLang="en-US" sz="1600" dirty="0">
                <a:solidFill>
                  <a:schemeClr val="tx1"/>
                </a:solidFill>
                <a:latin typeface="思源黑体 CN Regular" panose="020B0500000000000000" pitchFamily="34" charset="-122"/>
                <a:ea typeface="思源黑体 CN Regular" panose="020B0500000000000000" pitchFamily="34" charset="-122"/>
              </a:rPr>
              <a:t>商品购物组件结合药品信息，实现药品展示和购买的模式。</a:t>
            </a:r>
          </a:p>
        </p:txBody>
      </p:sp>
      <p:sp>
        <p:nvSpPr>
          <p:cNvPr id="20" name="文本框 19"/>
          <p:cNvSpPr txBox="1"/>
          <p:nvPr/>
        </p:nvSpPr>
        <p:spPr>
          <a:xfrm>
            <a:off x="3401695" y="4490476"/>
            <a:ext cx="2132330" cy="1076325"/>
          </a:xfrm>
          <a:prstGeom prst="rect">
            <a:avLst/>
          </a:prstGeom>
          <a:solidFill>
            <a:srgbClr val="000000">
              <a:alpha val="0"/>
            </a:srgbClr>
          </a:solidFill>
        </p:spPr>
        <p:txBody>
          <a:bodyPr wrap="square" rtlCol="0" anchor="t">
            <a:sp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通过调取后端药品订单数据，查询当前待处理订单并返回接单状态。</a:t>
            </a:r>
          </a:p>
        </p:txBody>
      </p:sp>
      <p:grpSp>
        <p:nvGrpSpPr>
          <p:cNvPr id="28" name="组合 27"/>
          <p:cNvGrpSpPr/>
          <p:nvPr/>
        </p:nvGrpSpPr>
        <p:grpSpPr>
          <a:xfrm>
            <a:off x="5931535" y="3730381"/>
            <a:ext cx="2515235" cy="2184400"/>
            <a:chOff x="12492" y="5931"/>
            <a:chExt cx="3961" cy="3440"/>
          </a:xfrm>
        </p:grpSpPr>
        <p:sp>
          <p:nvSpPr>
            <p:cNvPr id="14" name="圆角矩形 13"/>
            <p:cNvSpPr/>
            <p:nvPr/>
          </p:nvSpPr>
          <p:spPr>
            <a:xfrm>
              <a:off x="12492" y="6147"/>
              <a:ext cx="3931" cy="3224"/>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1" name="圆角矩形 10"/>
            <p:cNvSpPr/>
            <p:nvPr/>
          </p:nvSpPr>
          <p:spPr>
            <a:xfrm>
              <a:off x="12493" y="5931"/>
              <a:ext cx="3930" cy="9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9" name="文本框 18"/>
            <p:cNvSpPr txBox="1"/>
            <p:nvPr/>
          </p:nvSpPr>
          <p:spPr>
            <a:xfrm>
              <a:off x="12809" y="6095"/>
              <a:ext cx="3644" cy="628"/>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体检、护理预约</a:t>
              </a:r>
            </a:p>
          </p:txBody>
        </p:sp>
        <p:sp>
          <p:nvSpPr>
            <p:cNvPr id="21" name="文本框 20"/>
            <p:cNvSpPr txBox="1"/>
            <p:nvPr/>
          </p:nvSpPr>
          <p:spPr>
            <a:xfrm>
              <a:off x="12779" y="7072"/>
              <a:ext cx="3358" cy="1695"/>
            </a:xfrm>
            <a:prstGeom prst="rect">
              <a:avLst/>
            </a:prstGeom>
            <a:solidFill>
              <a:srgbClr val="000000">
                <a:alpha val="0"/>
              </a:srgbClr>
            </a:solidFill>
          </p:spPr>
          <p:txBody>
            <a:bodyPr wrap="square" rtlCol="0" anchor="t">
              <a:sp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通过调取后端的体检、护理的信息、可预约时间等属性，并回执提交内容。</a:t>
              </a:r>
            </a:p>
          </p:txBody>
        </p:sp>
      </p:grpSp>
      <p:grpSp>
        <p:nvGrpSpPr>
          <p:cNvPr id="35" name="组合 34"/>
          <p:cNvGrpSpPr/>
          <p:nvPr/>
        </p:nvGrpSpPr>
        <p:grpSpPr>
          <a:xfrm>
            <a:off x="232410" y="195580"/>
            <a:ext cx="3649980" cy="628650"/>
            <a:chOff x="366" y="308"/>
            <a:chExt cx="5748" cy="990"/>
          </a:xfrm>
        </p:grpSpPr>
        <p:sp>
          <p:nvSpPr>
            <p:cNvPr id="6" name="对角圆角矩形 5"/>
            <p:cNvSpPr/>
            <p:nvPr>
              <p:custDataLst>
                <p:tags r:id="rId2"/>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3"/>
              </p:custDataLst>
            </p:nvPr>
          </p:nvSpPr>
          <p:spPr>
            <a:xfrm>
              <a:off x="754" y="379"/>
              <a:ext cx="4768" cy="919"/>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移动端项目讲解</a:t>
              </a:r>
            </a:p>
          </p:txBody>
        </p:sp>
      </p:grpSp>
      <p:sp>
        <p:nvSpPr>
          <p:cNvPr id="26" name="左大括号 25"/>
          <p:cNvSpPr/>
          <p:nvPr/>
        </p:nvSpPr>
        <p:spPr>
          <a:xfrm rot="5400000">
            <a:off x="8278495" y="1210066"/>
            <a:ext cx="607695" cy="4433570"/>
          </a:xfrm>
          <a:prstGeom prst="leftBrace">
            <a:avLst>
              <a:gd name="adj1" fmla="val 545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8924925" y="3724910"/>
            <a:ext cx="2515235" cy="2184400"/>
            <a:chOff x="12588" y="5931"/>
            <a:chExt cx="3961" cy="3440"/>
          </a:xfrm>
        </p:grpSpPr>
        <p:sp>
          <p:nvSpPr>
            <p:cNvPr id="30" name="圆角矩形 29"/>
            <p:cNvSpPr/>
            <p:nvPr/>
          </p:nvSpPr>
          <p:spPr>
            <a:xfrm>
              <a:off x="12588" y="6147"/>
              <a:ext cx="3931" cy="3224"/>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1" name="圆角矩形 30"/>
            <p:cNvSpPr/>
            <p:nvPr/>
          </p:nvSpPr>
          <p:spPr>
            <a:xfrm>
              <a:off x="12589" y="5931"/>
              <a:ext cx="3930" cy="9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2" name="文本框 31"/>
            <p:cNvSpPr txBox="1"/>
            <p:nvPr/>
          </p:nvSpPr>
          <p:spPr>
            <a:xfrm>
              <a:off x="12905" y="6095"/>
              <a:ext cx="3644" cy="628"/>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智能导诊、挂号</a:t>
              </a:r>
            </a:p>
          </p:txBody>
        </p:sp>
        <p:sp>
          <p:nvSpPr>
            <p:cNvPr id="33" name="文本框 32"/>
            <p:cNvSpPr txBox="1"/>
            <p:nvPr/>
          </p:nvSpPr>
          <p:spPr>
            <a:xfrm>
              <a:off x="12875" y="7072"/>
              <a:ext cx="3358" cy="1307"/>
            </a:xfrm>
            <a:prstGeom prst="rect">
              <a:avLst/>
            </a:prstGeom>
            <a:solidFill>
              <a:srgbClr val="000000">
                <a:alpha val="0"/>
              </a:srgbClr>
            </a:solidFill>
          </p:spPr>
          <p:txBody>
            <a:bodyPr wrap="square" rtlCol="0" anchor="t">
              <a:sp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根据用户选择，与后端交互获取不同的选项操作。</a:t>
              </a:r>
            </a:p>
          </p:txBody>
        </p:sp>
      </p:grpSp>
      <p:sp>
        <p:nvSpPr>
          <p:cNvPr id="34" name="文本框 33"/>
          <p:cNvSpPr txBox="1"/>
          <p:nvPr>
            <p:custDataLst>
              <p:tags r:id="rId1"/>
            </p:custDataLst>
          </p:nvPr>
        </p:nvSpPr>
        <p:spPr>
          <a:xfrm>
            <a:off x="4576445" y="289560"/>
            <a:ext cx="2906395" cy="534670"/>
          </a:xfrm>
          <a:prstGeom prst="rect">
            <a:avLst/>
          </a:prstGeom>
          <a:noFill/>
        </p:spPr>
        <p:txBody>
          <a:bodyPr wrap="square" rtlCol="0">
            <a:noAutofit/>
          </a:bodyPr>
          <a:lstStyle/>
          <a:p>
            <a:r>
              <a:rPr lang="zh-CN" altLang="en-US" sz="2800" b="1">
                <a:solidFill>
                  <a:srgbClr val="4C6FEF"/>
                </a:solidFill>
                <a:latin typeface="微软雅黑" panose="020B0503020204020204" charset="-122"/>
                <a:ea typeface="微软雅黑" panose="020B0503020204020204" charset="-122"/>
              </a:rPr>
              <a:t>功能逻辑框架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edge">
                                      <p:cBhvr>
                                        <p:cTn id="10" dur="2000"/>
                                        <p:tgtEl>
                                          <p:spTgt spid="13"/>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edge">
                                      <p:cBhvr>
                                        <p:cTn id="13" dur="2000"/>
                                        <p:tgtEl>
                                          <p:spTgt spid="12"/>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edge">
                                      <p:cBhvr>
                                        <p:cTn id="16" dur="2000"/>
                                        <p:tgtEl>
                                          <p:spTgt spid="4"/>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edge">
                                      <p:cBhvr>
                                        <p:cTn id="19" dur="2000"/>
                                        <p:tgtEl>
                                          <p:spTgt spid="2"/>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edge">
                                      <p:cBhvr>
                                        <p:cTn id="22" dur="2000"/>
                                        <p:tgtEl>
                                          <p:spTgt spid="5"/>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edge">
                                      <p:cBhvr>
                                        <p:cTn id="25" dur="2000"/>
                                        <p:tgtEl>
                                          <p:spTgt spid="7"/>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edge">
                                      <p:cBhvr>
                                        <p:cTn id="28" dur="2000"/>
                                        <p:tgtEl>
                                          <p:spTgt spid="8"/>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edge">
                                      <p:cBhvr>
                                        <p:cTn id="31" dur="2000"/>
                                        <p:tgtEl>
                                          <p:spTgt spid="9"/>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edge">
                                      <p:cBhvr>
                                        <p:cTn id="34" dur="2000"/>
                                        <p:tgtEl>
                                          <p:spTgt spid="10"/>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edge">
                                      <p:cBhvr>
                                        <p:cTn id="37" dur="2000"/>
                                        <p:tgtEl>
                                          <p:spTgt spid="36"/>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edge">
                                      <p:cBhvr>
                                        <p:cTn id="40" dur="2000"/>
                                        <p:tgtEl>
                                          <p:spTgt spid="15"/>
                                        </p:tgtEl>
                                      </p:cBhvr>
                                    </p:animEffect>
                                  </p:childTnLst>
                                </p:cTn>
                              </p:par>
                              <p:par>
                                <p:cTn id="41" presetID="2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2000"/>
                                        <p:tgtEl>
                                          <p:spTgt spid="16"/>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edge">
                                      <p:cBhvr>
                                        <p:cTn id="46" dur="2000"/>
                                        <p:tgtEl>
                                          <p:spTgt spid="17"/>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edge">
                                      <p:cBhvr>
                                        <p:cTn id="49" dur="2000"/>
                                        <p:tgtEl>
                                          <p:spTgt spid="18"/>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edge">
                                      <p:cBhvr>
                                        <p:cTn id="52" dur="2000"/>
                                        <p:tgtEl>
                                          <p:spTgt spid="25"/>
                                        </p:tgtEl>
                                      </p:cBhvr>
                                    </p:animEffect>
                                  </p:childTnLst>
                                </p:cTn>
                              </p:par>
                              <p:par>
                                <p:cTn id="53" presetID="2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edge">
                                      <p:cBhvr>
                                        <p:cTn id="55" dur="2000"/>
                                        <p:tgtEl>
                                          <p:spTgt spid="20"/>
                                        </p:tgtEl>
                                      </p:cBhvr>
                                    </p:animEffect>
                                  </p:childTnLst>
                                </p:cTn>
                              </p:par>
                              <p:par>
                                <p:cTn id="56" presetID="2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edge">
                                      <p:cBhvr>
                                        <p:cTn id="5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13" grpId="0" bldLvl="0" animBg="1"/>
      <p:bldP spid="13" grpId="1" animBg="1"/>
      <p:bldP spid="12" grpId="0" bldLvl="0" animBg="1"/>
      <p:bldP spid="12" grpId="1" animBg="1"/>
      <p:bldP spid="4" grpId="0" bldLvl="0" animBg="1"/>
      <p:bldP spid="4" grpId="1" animBg="1"/>
      <p:bldP spid="2" grpId="0" bldLvl="0" animBg="1"/>
      <p:bldP spid="2" grpId="1" animBg="1"/>
      <p:bldP spid="5" grpId="0" bldLvl="0" animBg="1"/>
      <p:bldP spid="5" grpId="1" animBg="1"/>
      <p:bldP spid="7" grpId="0" bldLvl="0" animBg="1"/>
      <p:bldP spid="7" grpId="1" animBg="1"/>
      <p:bldP spid="8" grpId="0" bldLvl="0" animBg="1"/>
      <p:bldP spid="8" grpId="1" animBg="1"/>
      <p:bldP spid="9" grpId="0" bldLvl="0" animBg="1"/>
      <p:bldP spid="9" grpId="1" animBg="1"/>
      <p:bldP spid="10" grpId="0" bldLvl="0" animBg="1"/>
      <p:bldP spid="10" grpId="1" animBg="1"/>
      <p:bldP spid="36" grpId="0" bldLvl="0" animBg="1"/>
      <p:bldP spid="36" grpId="1" animBg="1"/>
      <p:bldP spid="15" grpId="0" bldLvl="0" animBg="1"/>
      <p:bldP spid="15" grpId="1" animBg="1"/>
      <p:bldP spid="16" grpId="0" bldLvl="0" animBg="1"/>
      <p:bldP spid="16" grpId="1" animBg="1"/>
      <p:bldP spid="17" grpId="0" bldLvl="0" animBg="1"/>
      <p:bldP spid="17" grpId="1" animBg="1"/>
      <p:bldP spid="18" grpId="0" bldLvl="0" animBg="1"/>
      <p:bldP spid="18" grpId="1" animBg="1"/>
      <p:bldP spid="25" grpId="0" bldLvl="0" animBg="1"/>
      <p:bldP spid="25" grpId="1" animBg="1"/>
      <p:bldP spid="20" grpId="0" bldLvl="0" animBg="1"/>
      <p:bldP spid="20" grpId="1" animBg="1"/>
      <p:bldP spid="26" grpId="0" bldLvl="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fa6a87495bbf58f2d1fc7b1bcbb5435"/>
          <p:cNvPicPr>
            <a:picLocks noChangeAspect="1"/>
          </p:cNvPicPr>
          <p:nvPr/>
        </p:nvPicPr>
        <p:blipFill>
          <a:blip r:embed="rId7">
            <a:lum bright="-6000" contrast="-18000"/>
          </a:blip>
          <a:stretch>
            <a:fillRect/>
          </a:stretch>
        </p:blipFill>
        <p:spPr>
          <a:xfrm>
            <a:off x="478790" y="1163320"/>
            <a:ext cx="1079500" cy="2340610"/>
          </a:xfrm>
          <a:prstGeom prst="rect">
            <a:avLst/>
          </a:prstGeom>
        </p:spPr>
      </p:pic>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18" name="对角圆角矩形 17"/>
            <p:cNvSpPr/>
            <p:nvPr>
              <p:custDataLst>
                <p:tags r:id="rId4"/>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5"/>
              </p:custDataLst>
            </p:nvPr>
          </p:nvSpPr>
          <p:spPr>
            <a:xfrm>
              <a:off x="754" y="379"/>
              <a:ext cx="4768" cy="919"/>
            </a:xfrm>
            <a:prstGeom prst="rect">
              <a:avLst/>
            </a:prstGeom>
            <a:noFill/>
          </p:spPr>
          <p:txBody>
            <a:bodyPr wrap="none" rtlCol="0">
              <a:spAutoFit/>
            </a:bodyPr>
            <a:lstStyle/>
            <a:p>
              <a:pPr algn="l"/>
              <a:r>
                <a:rPr lang="zh-CN" altLang="en-US" sz="3200" b="1" i="1" dirty="0">
                  <a:solidFill>
                    <a:srgbClr val="1A6CFB"/>
                  </a:solidFill>
                  <a:latin typeface="微软雅黑" panose="020B0503020204020204" charset="-122"/>
                  <a:ea typeface="微软雅黑" panose="020B0503020204020204" charset="-122"/>
                </a:rPr>
                <a:t>移动端项目讲解</a:t>
              </a:r>
            </a:p>
          </p:txBody>
        </p:sp>
      </p:grpSp>
      <p:sp>
        <p:nvSpPr>
          <p:cNvPr id="21" name="文本框 20"/>
          <p:cNvSpPr txBox="1"/>
          <p:nvPr>
            <p:custDataLst>
              <p:tags r:id="rId1"/>
            </p:custDataLst>
          </p:nvPr>
        </p:nvSpPr>
        <p:spPr>
          <a:xfrm>
            <a:off x="4369435" y="244475"/>
            <a:ext cx="1798955" cy="579755"/>
          </a:xfrm>
          <a:prstGeom prst="rect">
            <a:avLst/>
          </a:prstGeom>
          <a:noFill/>
        </p:spPr>
        <p:txBody>
          <a:bodyPr wrap="square" rtlCol="0">
            <a:noAutofit/>
          </a:bodyPr>
          <a:lstStyle/>
          <a:p>
            <a:r>
              <a:rPr lang="zh-CN" altLang="en-US" sz="2800" b="1">
                <a:solidFill>
                  <a:srgbClr val="4C6FEF"/>
                </a:solidFill>
                <a:latin typeface="微软雅黑" panose="020B0503020204020204" charset="-122"/>
                <a:ea typeface="微软雅黑" panose="020B0503020204020204" charset="-122"/>
              </a:rPr>
              <a:t>技术改进</a:t>
            </a:r>
          </a:p>
        </p:txBody>
      </p:sp>
      <p:pic>
        <p:nvPicPr>
          <p:cNvPr id="20" name="图片 19" descr="f3900c3ad24991cd7755f60f37a59f2"/>
          <p:cNvPicPr>
            <a:picLocks noChangeAspect="1"/>
          </p:cNvPicPr>
          <p:nvPr/>
        </p:nvPicPr>
        <p:blipFill>
          <a:blip r:embed="rId8">
            <a:lum bright="-6000" contrast="-18000"/>
          </a:blip>
          <a:stretch>
            <a:fillRect/>
          </a:stretch>
        </p:blipFill>
        <p:spPr>
          <a:xfrm>
            <a:off x="892810" y="954405"/>
            <a:ext cx="1045210" cy="2265045"/>
          </a:xfrm>
          <a:prstGeom prst="rect">
            <a:avLst/>
          </a:prstGeom>
        </p:spPr>
      </p:pic>
      <p:pic>
        <p:nvPicPr>
          <p:cNvPr id="19" name="图片 18" descr="7ed45f7a63246b94f5028b104120fb4"/>
          <p:cNvPicPr>
            <a:picLocks noChangeAspect="1"/>
          </p:cNvPicPr>
          <p:nvPr/>
        </p:nvPicPr>
        <p:blipFill>
          <a:blip r:embed="rId9">
            <a:lum bright="-6000" contrast="-18000"/>
          </a:blip>
          <a:stretch>
            <a:fillRect/>
          </a:stretch>
        </p:blipFill>
        <p:spPr>
          <a:xfrm>
            <a:off x="1313180" y="1432560"/>
            <a:ext cx="1092835" cy="2369185"/>
          </a:xfrm>
          <a:prstGeom prst="rect">
            <a:avLst/>
          </a:prstGeom>
        </p:spPr>
      </p:pic>
      <p:sp>
        <p:nvSpPr>
          <p:cNvPr id="24" name="文本框 23"/>
          <p:cNvSpPr txBox="1"/>
          <p:nvPr>
            <p:custDataLst>
              <p:tags r:id="rId2"/>
            </p:custDataLst>
          </p:nvPr>
        </p:nvSpPr>
        <p:spPr>
          <a:xfrm>
            <a:off x="5879465" y="1239520"/>
            <a:ext cx="5300980" cy="4169410"/>
          </a:xfrm>
          <a:prstGeom prst="rect">
            <a:avLst/>
          </a:prstGeom>
          <a:solidFill>
            <a:srgbClr val="000000">
              <a:alpha val="0"/>
            </a:srgbClr>
          </a:solidFill>
        </p:spPr>
        <p:txBody>
          <a:bodyPr wrap="square" rtlCol="0" anchor="t">
            <a:noAutofit/>
          </a:bodyPr>
          <a:lstStyle/>
          <a:p>
            <a:pPr indent="508000" algn="just" fontAlgn="auto">
              <a:lnSpc>
                <a:spcPct val="150000"/>
              </a:lnSpc>
              <a:extLst>
                <a:ext uri="{35155182-B16C-46BC-9424-99874614C6A1}">
                  <wpsdc:indentchars xmlns="" xmlns:wpsdc="http://www.wps.cn/officeDocument/2017/drawingmlCustomData" val="200" checksum="282533468"/>
                </a:ext>
              </a:extLst>
            </a:pPr>
            <a:r>
              <a:rPr 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参考学习其他社区医疗小程序功能设计，对本次毕设作品的</a:t>
            </a:r>
            <a:r>
              <a:rPr 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买药送药模块</a:t>
            </a:r>
            <a:r>
              <a:rPr 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功能加以改进。</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在买药业务模块中，结合</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uview</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中的</a:t>
            </a:r>
            <a:r>
              <a:rPr lang="en-US" alt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goodsList</a:t>
            </a:r>
            <a:r>
              <a:rPr lang="zh-CN" altLang="en-US" sz="2000" b="1" dirty="0">
                <a:solidFill>
                  <a:srgbClr val="1440E2"/>
                </a:solidFill>
                <a:latin typeface="微软雅黑" panose="020B0503020204020204" charset="-122"/>
                <a:ea typeface="微软雅黑" panose="020B0503020204020204" charset="-122"/>
                <a:cs typeface="微软雅黑" panose="020B0503020204020204" charset="-122"/>
                <a:sym typeface="+mn-ea"/>
              </a:rPr>
              <a:t>模板</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组件中的瀑布流布局，设计出药品购买功能界面，同时参考购物类的小程序增添了</a:t>
            </a:r>
            <a:r>
              <a:rPr lang="zh-CN" altLang="en-US" sz="2000" b="1" dirty="0">
                <a:solidFill>
                  <a:srgbClr val="1440E2"/>
                </a:solidFill>
                <a:latin typeface="微软雅黑" panose="020B0503020204020204" charset="-122"/>
                <a:ea typeface="微软雅黑" panose="020B0503020204020204" charset="-122"/>
                <a:cs typeface="微软雅黑" panose="020B0503020204020204" charset="-122"/>
                <a:sym typeface="+mn-ea"/>
              </a:rPr>
              <a:t>购物车管理购买药品</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的功能并设置了</a:t>
            </a:r>
            <a:r>
              <a:rPr lang="zh-CN" altLang="en-US" sz="2000" b="1" dirty="0">
                <a:solidFill>
                  <a:srgbClr val="1440E2"/>
                </a:solidFill>
                <a:latin typeface="微软雅黑" panose="020B0503020204020204" charset="-122"/>
                <a:ea typeface="微软雅黑" panose="020B0503020204020204" charset="-122"/>
                <a:cs typeface="微软雅黑" panose="020B0503020204020204" charset="-122"/>
                <a:sym typeface="+mn-ea"/>
              </a:rPr>
              <a:t>虚拟支付</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在送药业务模块中，前端利用</a:t>
            </a:r>
            <a:r>
              <a:rPr lang="en-US" alt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js</a:t>
            </a:r>
            <a:r>
              <a:rPr lang="zh-CN" altLang="en-US" sz="2000" dirty="0">
                <a:latin typeface="微软雅黑" panose="020B0503020204020204" charset="-122"/>
                <a:ea typeface="微软雅黑" panose="020B0503020204020204" charset="-122"/>
                <a:cs typeface="微软雅黑" panose="020B0503020204020204" charset="-122"/>
                <a:sym typeface="+mn-ea"/>
              </a:rPr>
              <a:t>调取当前订单信息，用户接单后，向后端发送</a:t>
            </a:r>
            <a:r>
              <a:rPr lang="zh-CN" altLang="en-US" sz="2000" b="1" dirty="0">
                <a:solidFill>
                  <a:srgbClr val="1440E2"/>
                </a:solidFill>
                <a:latin typeface="微软雅黑" panose="020B0503020204020204" charset="-122"/>
                <a:ea typeface="微软雅黑" panose="020B0503020204020204" charset="-122"/>
                <a:cs typeface="微软雅黑" panose="020B0503020204020204" charset="-122"/>
                <a:sym typeface="+mn-ea"/>
              </a:rPr>
              <a:t>订单状态</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下弧形箭头 25"/>
          <p:cNvSpPr/>
          <p:nvPr/>
        </p:nvSpPr>
        <p:spPr>
          <a:xfrm rot="2040000">
            <a:off x="1371600" y="4158615"/>
            <a:ext cx="1000125" cy="514350"/>
          </a:xfrm>
          <a:prstGeom prst="curvedUpArrow">
            <a:avLst/>
          </a:prstGeom>
          <a:gradFill>
            <a:gsLst>
              <a:gs pos="0">
                <a:srgbClr val="1A6CFB"/>
              </a:gs>
              <a:gs pos="100000">
                <a:srgbClr val="4C6FE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descr="7H(]M]I}@)`XL}[)RAAY39I"/>
          <p:cNvPicPr>
            <a:picLocks noChangeAspect="1"/>
          </p:cNvPicPr>
          <p:nvPr>
            <p:custDataLst>
              <p:tags r:id="rId3"/>
            </p:custDataLst>
          </p:nvPr>
        </p:nvPicPr>
        <p:blipFill>
          <a:blip r:embed="rId10">
            <a:clrChange>
              <a:clrFrom>
                <a:srgbClr val="2E2E2E">
                  <a:alpha val="100000"/>
                </a:srgbClr>
              </a:clrFrom>
              <a:clrTo>
                <a:srgbClr val="2E2E2E">
                  <a:alpha val="100000"/>
                  <a:alpha val="0"/>
                </a:srgbClr>
              </a:clrTo>
            </a:clrChange>
          </a:blip>
          <a:srcRect l="3835" r="12501"/>
          <a:stretch>
            <a:fillRect/>
          </a:stretch>
        </p:blipFill>
        <p:spPr>
          <a:xfrm>
            <a:off x="1938020" y="1308100"/>
            <a:ext cx="3561080" cy="49796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8600021" y="2090046"/>
            <a:ext cx="5097295" cy="4859051"/>
            <a:chOff x="-858973" y="1998949"/>
            <a:chExt cx="5097295" cy="4859051"/>
          </a:xfrm>
        </p:grpSpPr>
        <p:sp>
          <p:nvSpPr>
            <p:cNvPr id="3" name="直角三角形 2"/>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7" name="任意多边形: 形状 56"/>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矩形: 圆角 3"/>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5" name="组合 4"/>
          <p:cNvGrpSpPr/>
          <p:nvPr/>
        </p:nvGrpSpPr>
        <p:grpSpPr>
          <a:xfrm flipH="1">
            <a:off x="-2737485" y="929640"/>
            <a:ext cx="2911475" cy="4909185"/>
            <a:chOff x="360876" y="1262402"/>
            <a:chExt cx="3676647" cy="3741751"/>
          </a:xfrm>
        </p:grpSpPr>
        <p:sp>
          <p:nvSpPr>
            <p:cNvPr id="61" name="任意多边形: 形状 60"/>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任意多边形: 形状 58"/>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4975280" y="567757"/>
            <a:ext cx="2070100" cy="829945"/>
          </a:xfrm>
          <a:prstGeom prst="rect">
            <a:avLst/>
          </a:prstGeom>
          <a:noFill/>
        </p:spPr>
        <p:txBody>
          <a:bodyPr wrap="none" rtlCol="0">
            <a:spAutoFit/>
          </a:bodyPr>
          <a:lstStyle/>
          <a:p>
            <a:pPr algn="ctr"/>
            <a:r>
              <a:rPr lang="zh-CN" altLang="en-US" sz="4800" b="1" spc="600" dirty="0">
                <a:latin typeface="微软雅黑" panose="020B0503020204020204" charset="-122"/>
                <a:ea typeface="微软雅黑" panose="020B0503020204020204" charset="-122"/>
              </a:rPr>
              <a:t>目</a:t>
            </a:r>
            <a:r>
              <a:rPr lang="en-US" altLang="zh-CN" sz="4800" b="1" spc="600" dirty="0">
                <a:latin typeface="微软雅黑" panose="020B0503020204020204" charset="-122"/>
                <a:ea typeface="微软雅黑" panose="020B0503020204020204" charset="-122"/>
              </a:rPr>
              <a:t>  </a:t>
            </a:r>
            <a:r>
              <a:rPr lang="zh-CN" altLang="en-US" sz="4800" b="1" spc="600" dirty="0">
                <a:latin typeface="微软雅黑" panose="020B0503020204020204" charset="-122"/>
                <a:ea typeface="微软雅黑" panose="020B0503020204020204" charset="-122"/>
              </a:rPr>
              <a:t>录</a:t>
            </a:r>
          </a:p>
        </p:txBody>
      </p:sp>
      <p:grpSp>
        <p:nvGrpSpPr>
          <p:cNvPr id="45" name="组合 44"/>
          <p:cNvGrpSpPr/>
          <p:nvPr/>
        </p:nvGrpSpPr>
        <p:grpSpPr>
          <a:xfrm>
            <a:off x="1064260" y="1932940"/>
            <a:ext cx="4541520" cy="3009265"/>
            <a:chOff x="1852" y="3086"/>
            <a:chExt cx="7152" cy="4739"/>
          </a:xfrm>
        </p:grpSpPr>
        <p:sp>
          <p:nvSpPr>
            <p:cNvPr id="7" name="矩形: 圆角 6"/>
            <p:cNvSpPr/>
            <p:nvPr/>
          </p:nvSpPr>
          <p:spPr>
            <a:xfrm>
              <a:off x="3837" y="3267"/>
              <a:ext cx="4797" cy="1145"/>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56" name="矩形: 圆角 55"/>
            <p:cNvSpPr/>
            <p:nvPr/>
          </p:nvSpPr>
          <p:spPr>
            <a:xfrm>
              <a:off x="3839" y="4896"/>
              <a:ext cx="4797" cy="1145"/>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58" name="矩形: 圆角 57"/>
            <p:cNvSpPr/>
            <p:nvPr/>
          </p:nvSpPr>
          <p:spPr>
            <a:xfrm>
              <a:off x="3842" y="6499"/>
              <a:ext cx="4797" cy="1145"/>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2159" y="3394"/>
              <a:ext cx="1218" cy="822"/>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01</a:t>
              </a:r>
            </a:p>
          </p:txBody>
        </p:sp>
        <p:sp>
          <p:nvSpPr>
            <p:cNvPr id="62" name="文本框 61"/>
            <p:cNvSpPr txBox="1"/>
            <p:nvPr/>
          </p:nvSpPr>
          <p:spPr>
            <a:xfrm>
              <a:off x="2101" y="5037"/>
              <a:ext cx="1059" cy="822"/>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02</a:t>
              </a:r>
            </a:p>
          </p:txBody>
        </p:sp>
        <p:sp>
          <p:nvSpPr>
            <p:cNvPr id="63" name="文本框 62"/>
            <p:cNvSpPr txBox="1"/>
            <p:nvPr/>
          </p:nvSpPr>
          <p:spPr>
            <a:xfrm>
              <a:off x="2088" y="6639"/>
              <a:ext cx="1034" cy="822"/>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03</a:t>
              </a:r>
            </a:p>
          </p:txBody>
        </p:sp>
        <p:sp>
          <p:nvSpPr>
            <p:cNvPr id="9" name="文本框 8"/>
            <p:cNvSpPr txBox="1"/>
            <p:nvPr/>
          </p:nvSpPr>
          <p:spPr>
            <a:xfrm>
              <a:off x="4952" y="3494"/>
              <a:ext cx="2741" cy="725"/>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项目介绍</a:t>
              </a:r>
            </a:p>
          </p:txBody>
        </p:sp>
        <p:sp>
          <p:nvSpPr>
            <p:cNvPr id="65" name="文本框 64"/>
            <p:cNvSpPr txBox="1"/>
            <p:nvPr/>
          </p:nvSpPr>
          <p:spPr>
            <a:xfrm>
              <a:off x="4952" y="5124"/>
              <a:ext cx="2741" cy="725"/>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项目演示</a:t>
              </a:r>
              <a:endParaRPr lang="zh-CN" altLang="en-US" sz="2400" spc="600" dirty="0">
                <a:solidFill>
                  <a:schemeClr val="bg1"/>
                </a:solidFill>
                <a:latin typeface="思源黑体 CN Regular" panose="020B0500000000000000" pitchFamily="34" charset="-122"/>
                <a:ea typeface="思源黑体 CN Regular" panose="020B0500000000000000" pitchFamily="34" charset="-122"/>
              </a:endParaRPr>
            </a:p>
          </p:txBody>
        </p:sp>
        <p:sp>
          <p:nvSpPr>
            <p:cNvPr id="66" name="文本框 65"/>
            <p:cNvSpPr txBox="1"/>
            <p:nvPr/>
          </p:nvSpPr>
          <p:spPr>
            <a:xfrm>
              <a:off x="4098" y="6729"/>
              <a:ext cx="4906" cy="725"/>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服务端设计实现</a:t>
              </a:r>
            </a:p>
          </p:txBody>
        </p:sp>
        <p:grpSp>
          <p:nvGrpSpPr>
            <p:cNvPr id="10" name="组合 9"/>
            <p:cNvGrpSpPr/>
            <p:nvPr/>
          </p:nvGrpSpPr>
          <p:grpSpPr>
            <a:xfrm>
              <a:off x="1852" y="3086"/>
              <a:ext cx="1478" cy="1480"/>
              <a:chOff x="3529344" y="1755990"/>
              <a:chExt cx="1150663" cy="1073558"/>
            </a:xfrm>
          </p:grpSpPr>
          <p:sp>
            <p:nvSpPr>
              <p:cNvPr id="69" name="椭圆 68"/>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0" name="弧形 69"/>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grpSp>
          <p:nvGrpSpPr>
            <p:cNvPr id="72" name="组合 71"/>
            <p:cNvGrpSpPr/>
            <p:nvPr/>
          </p:nvGrpSpPr>
          <p:grpSpPr>
            <a:xfrm>
              <a:off x="1852" y="4729"/>
              <a:ext cx="1478" cy="1480"/>
              <a:chOff x="3529344" y="1755990"/>
              <a:chExt cx="1150663" cy="1073558"/>
            </a:xfrm>
          </p:grpSpPr>
          <p:sp>
            <p:nvSpPr>
              <p:cNvPr id="73" name="椭圆 72"/>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4" name="弧形 73"/>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5" name="弧形 74"/>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grpSp>
          <p:nvGrpSpPr>
            <p:cNvPr id="76" name="组合 75"/>
            <p:cNvGrpSpPr/>
            <p:nvPr/>
          </p:nvGrpSpPr>
          <p:grpSpPr>
            <a:xfrm>
              <a:off x="1852" y="6345"/>
              <a:ext cx="1478" cy="1480"/>
              <a:chOff x="3529344" y="1755990"/>
              <a:chExt cx="1150663" cy="1073558"/>
            </a:xfrm>
          </p:grpSpPr>
          <p:sp>
            <p:nvSpPr>
              <p:cNvPr id="77" name="椭圆 76"/>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8" name="弧形 77"/>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79" name="弧形 78"/>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grpSp>
      <p:grpSp>
        <p:nvGrpSpPr>
          <p:cNvPr id="13" name="组合 12"/>
          <p:cNvGrpSpPr/>
          <p:nvPr/>
        </p:nvGrpSpPr>
        <p:grpSpPr>
          <a:xfrm>
            <a:off x="5803911" y="2976433"/>
            <a:ext cx="4307921" cy="1983023"/>
            <a:chOff x="1673" y="2466"/>
            <a:chExt cx="8317" cy="3568"/>
          </a:xfrm>
        </p:grpSpPr>
        <p:sp>
          <p:nvSpPr>
            <p:cNvPr id="14" name="矩形: 圆角 6"/>
            <p:cNvSpPr/>
            <p:nvPr/>
          </p:nvSpPr>
          <p:spPr>
            <a:xfrm>
              <a:off x="4106" y="2673"/>
              <a:ext cx="5881" cy="1309"/>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15" name="矩形: 圆角 55"/>
            <p:cNvSpPr/>
            <p:nvPr/>
          </p:nvSpPr>
          <p:spPr>
            <a:xfrm>
              <a:off x="4109" y="4534"/>
              <a:ext cx="5881" cy="1309"/>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2049" y="2818"/>
              <a:ext cx="1493" cy="939"/>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05</a:t>
              </a:r>
              <a:endParaRPr lang="en-US" altLang="zh-CN" sz="2800" dirty="0">
                <a:latin typeface="庞门正道标题体" panose="02010600030101010101" pitchFamily="2" charset="-122"/>
                <a:ea typeface="庞门正道标题体" panose="02010600030101010101" pitchFamily="2" charset="-122"/>
              </a:endParaRPr>
            </a:p>
          </p:txBody>
        </p:sp>
        <p:sp>
          <p:nvSpPr>
            <p:cNvPr id="19" name="文本框 18"/>
            <p:cNvSpPr txBox="1"/>
            <p:nvPr/>
          </p:nvSpPr>
          <p:spPr>
            <a:xfrm>
              <a:off x="2049" y="4695"/>
              <a:ext cx="1298" cy="939"/>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06</a:t>
              </a:r>
              <a:endParaRPr lang="en-US" altLang="zh-CN" sz="2800" dirty="0">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5929" y="4794"/>
              <a:ext cx="2906" cy="828"/>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总  结</a:t>
              </a:r>
              <a:endParaRPr lang="zh-CN" altLang="en-US" sz="2400" spc="60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6" name="组合 25"/>
            <p:cNvGrpSpPr/>
            <p:nvPr/>
          </p:nvGrpSpPr>
          <p:grpSpPr>
            <a:xfrm>
              <a:off x="1673" y="2466"/>
              <a:ext cx="1812" cy="1691"/>
              <a:chOff x="3529344" y="1755990"/>
              <a:chExt cx="1150663" cy="1073558"/>
            </a:xfrm>
          </p:grpSpPr>
          <p:sp>
            <p:nvSpPr>
              <p:cNvPr id="27" name="椭圆 26"/>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28" name="弧形 27"/>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29" name="弧形 28"/>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grpSp>
          <p:nvGrpSpPr>
            <p:cNvPr id="30" name="组合 29"/>
            <p:cNvGrpSpPr/>
            <p:nvPr/>
          </p:nvGrpSpPr>
          <p:grpSpPr>
            <a:xfrm>
              <a:off x="1673" y="4343"/>
              <a:ext cx="1812" cy="1691"/>
              <a:chOff x="3529344" y="1755990"/>
              <a:chExt cx="1150663" cy="1073558"/>
            </a:xfrm>
          </p:grpSpPr>
          <p:sp>
            <p:nvSpPr>
              <p:cNvPr id="31" name="椭圆 30"/>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32" name="弧形 31"/>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33" name="弧形 32"/>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grpSp>
      <p:grpSp>
        <p:nvGrpSpPr>
          <p:cNvPr id="44" name="组合 43"/>
          <p:cNvGrpSpPr/>
          <p:nvPr/>
        </p:nvGrpSpPr>
        <p:grpSpPr>
          <a:xfrm>
            <a:off x="5780405" y="1965325"/>
            <a:ext cx="4458335" cy="939800"/>
            <a:chOff x="1852" y="8067"/>
            <a:chExt cx="7021" cy="1480"/>
          </a:xfrm>
        </p:grpSpPr>
        <p:sp>
          <p:nvSpPr>
            <p:cNvPr id="60" name="矩形: 圆角 59"/>
            <p:cNvSpPr/>
            <p:nvPr/>
          </p:nvSpPr>
          <p:spPr>
            <a:xfrm>
              <a:off x="3844" y="8207"/>
              <a:ext cx="4797" cy="1145"/>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64" name="文本框 63"/>
            <p:cNvSpPr txBox="1"/>
            <p:nvPr/>
          </p:nvSpPr>
          <p:spPr>
            <a:xfrm>
              <a:off x="2101" y="8348"/>
              <a:ext cx="1086" cy="822"/>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04</a:t>
              </a:r>
              <a:endParaRPr lang="en-US" altLang="zh-CN" sz="2800" dirty="0">
                <a:latin typeface="庞门正道标题体" panose="02010600030101010101" pitchFamily="2" charset="-122"/>
                <a:ea typeface="庞门正道标题体" panose="02010600030101010101" pitchFamily="2" charset="-122"/>
              </a:endParaRPr>
            </a:p>
          </p:txBody>
        </p:sp>
        <p:grpSp>
          <p:nvGrpSpPr>
            <p:cNvPr id="80" name="组合 79"/>
            <p:cNvGrpSpPr/>
            <p:nvPr/>
          </p:nvGrpSpPr>
          <p:grpSpPr>
            <a:xfrm>
              <a:off x="1852" y="8067"/>
              <a:ext cx="1478" cy="1480"/>
              <a:chOff x="3529344" y="1755990"/>
              <a:chExt cx="1150663" cy="1073558"/>
            </a:xfrm>
          </p:grpSpPr>
          <p:sp>
            <p:nvSpPr>
              <p:cNvPr id="81" name="椭圆 80"/>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82" name="弧形 81"/>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sp>
            <p:nvSpPr>
              <p:cNvPr id="83" name="弧形 82"/>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思源黑体 CN Regular" panose="020B0500000000000000" pitchFamily="34" charset="-122"/>
                  <a:ea typeface="思源黑体 CN Regular" panose="020B0500000000000000" pitchFamily="34" charset="-122"/>
                </a:endParaRPr>
              </a:p>
            </p:txBody>
          </p:sp>
        </p:grpSp>
        <p:sp>
          <p:nvSpPr>
            <p:cNvPr id="42" name="文本框 41"/>
            <p:cNvSpPr txBox="1"/>
            <p:nvPr>
              <p:custDataLst>
                <p:tags r:id="rId3"/>
              </p:custDataLst>
            </p:nvPr>
          </p:nvSpPr>
          <p:spPr>
            <a:xfrm>
              <a:off x="3967" y="8445"/>
              <a:ext cx="4906" cy="725"/>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移动端设计实现</a:t>
              </a:r>
            </a:p>
          </p:txBody>
        </p:sp>
      </p:grpSp>
      <p:sp>
        <p:nvSpPr>
          <p:cNvPr id="43" name="文本框 42"/>
          <p:cNvSpPr txBox="1"/>
          <p:nvPr>
            <p:custDataLst>
              <p:tags r:id="rId1"/>
            </p:custDataLst>
          </p:nvPr>
        </p:nvSpPr>
        <p:spPr>
          <a:xfrm>
            <a:off x="7182074" y="1580303"/>
            <a:ext cx="3115469" cy="460375"/>
          </a:xfrm>
          <a:prstGeom prst="rect">
            <a:avLst/>
          </a:prstGeom>
          <a:noFill/>
        </p:spPr>
        <p:txBody>
          <a:bodyPr wrap="square" rtlCol="0">
            <a:spAutoFit/>
          </a:bodyPr>
          <a:lstStyle/>
          <a:p>
            <a:r>
              <a:rPr lang="en-US" altLang="zh-CN" sz="2400" spc="600" dirty="0">
                <a:solidFill>
                  <a:schemeClr val="bg1"/>
                </a:solidFill>
                <a:latin typeface="思源黑体 CN Regular" panose="020B0500000000000000" pitchFamily="34" charset="-122"/>
                <a:ea typeface="思源黑体 CN Regular" panose="020B0500000000000000" pitchFamily="34" charset="-122"/>
              </a:rPr>
              <a:t>Web</a:t>
            </a:r>
            <a:r>
              <a:rPr lang="zh-CN" altLang="en-US" sz="2400" spc="600" dirty="0">
                <a:solidFill>
                  <a:schemeClr val="bg1"/>
                </a:solidFill>
                <a:latin typeface="思源黑体 CN Regular" panose="020B0500000000000000" pitchFamily="34" charset="-122"/>
                <a:ea typeface="思源黑体 CN Regular" panose="020B0500000000000000" pitchFamily="34" charset="-122"/>
              </a:rPr>
              <a:t>端设计实现</a:t>
            </a:r>
          </a:p>
        </p:txBody>
      </p:sp>
      <p:sp>
        <p:nvSpPr>
          <p:cNvPr id="46" name="文本框 45"/>
          <p:cNvSpPr txBox="1"/>
          <p:nvPr>
            <p:custDataLst>
              <p:tags r:id="rId2"/>
            </p:custDataLst>
          </p:nvPr>
        </p:nvSpPr>
        <p:spPr>
          <a:xfrm>
            <a:off x="7134449" y="3226858"/>
            <a:ext cx="3115469" cy="460375"/>
          </a:xfrm>
          <a:prstGeom prst="rect">
            <a:avLst/>
          </a:prstGeom>
          <a:noFill/>
        </p:spPr>
        <p:txBody>
          <a:bodyPr wrap="square" rtlCol="0">
            <a:spAutoFit/>
          </a:bodyPr>
          <a:lstStyle/>
          <a:p>
            <a:r>
              <a:rPr lang="zh-CN" altLang="en-US" sz="2400" b="1" spc="600" dirty="0">
                <a:solidFill>
                  <a:schemeClr val="bg1"/>
                </a:solidFill>
                <a:latin typeface="微软雅黑" panose="020B0503020204020204" charset="-122"/>
                <a:ea typeface="微软雅黑" panose="020B0503020204020204" charset="-122"/>
              </a:rPr>
              <a:t>Web端设计实现</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219065" y="2838450"/>
            <a:ext cx="6155055" cy="995680"/>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771936" y="2645826"/>
            <a:ext cx="1493520" cy="144526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05</a:t>
            </a:r>
          </a:p>
        </p:txBody>
      </p:sp>
      <p:sp>
        <p:nvSpPr>
          <p:cNvPr id="68" name="文本框 67"/>
          <p:cNvSpPr txBox="1"/>
          <p:nvPr/>
        </p:nvSpPr>
        <p:spPr>
          <a:xfrm>
            <a:off x="5866491" y="2953602"/>
            <a:ext cx="5180330" cy="829945"/>
          </a:xfrm>
          <a:prstGeom prst="rect">
            <a:avLst/>
          </a:prstGeom>
          <a:noFill/>
        </p:spPr>
        <p:txBody>
          <a:bodyPr wrap="none" rtlCol="0">
            <a:spAutoFit/>
          </a:bodyPr>
          <a:lstStyle/>
          <a:p>
            <a:r>
              <a:rPr lang="en-US" altLang="zh-CN" sz="4800" spc="600" dirty="0">
                <a:solidFill>
                  <a:schemeClr val="bg1"/>
                </a:solidFill>
                <a:latin typeface="微软雅黑" panose="020B0503020204020204" charset="-122"/>
                <a:ea typeface="微软雅黑" panose="020B0503020204020204" charset="-122"/>
              </a:rPr>
              <a:t>Web</a:t>
            </a:r>
            <a:r>
              <a:rPr lang="zh-CN" altLang="en-US" sz="4800" spc="600" dirty="0">
                <a:solidFill>
                  <a:schemeClr val="bg1"/>
                </a:solidFill>
                <a:latin typeface="微软雅黑" panose="020B0503020204020204" charset="-122"/>
                <a:ea typeface="微软雅黑" panose="020B0503020204020204" charset="-122"/>
              </a:rPr>
              <a:t>端设计实现</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41" name="对角圆角矩形 40"/>
            <p:cNvSpPr/>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文本框 41"/>
            <p:cNvSpPr txBox="1"/>
            <p:nvPr/>
          </p:nvSpPr>
          <p:spPr>
            <a:xfrm>
              <a:off x="754" y="379"/>
              <a:ext cx="4957" cy="919"/>
            </a:xfrm>
            <a:prstGeom prst="rect">
              <a:avLst/>
            </a:prstGeom>
            <a:noFill/>
          </p:spPr>
          <p:txBody>
            <a:bodyPr wrap="none" rtlCol="0">
              <a:spAutoFit/>
            </a:bodyPr>
            <a:lstStyle/>
            <a:p>
              <a:pPr algn="l"/>
              <a:r>
                <a:rPr lang="en-US" altLang="zh-CN" sz="3200" b="1" i="1" dirty="0">
                  <a:solidFill>
                    <a:srgbClr val="1A6CFB"/>
                  </a:solidFill>
                  <a:latin typeface="微软雅黑" panose="020B0503020204020204" charset="-122"/>
                  <a:ea typeface="微软雅黑" panose="020B0503020204020204" charset="-122"/>
                </a:rPr>
                <a:t>Web</a:t>
              </a:r>
              <a:r>
                <a:rPr lang="zh-CN" altLang="en-US" sz="3200" b="1" i="1" dirty="0">
                  <a:solidFill>
                    <a:srgbClr val="1A6CFB"/>
                  </a:solidFill>
                  <a:latin typeface="微软雅黑" panose="020B0503020204020204" charset="-122"/>
                  <a:ea typeface="微软雅黑" panose="020B0503020204020204" charset="-122"/>
                </a:rPr>
                <a:t>端项目讲解</a:t>
              </a:r>
            </a:p>
          </p:txBody>
        </p:sp>
      </p:grpSp>
      <p:grpSp>
        <p:nvGrpSpPr>
          <p:cNvPr id="2" name="组合 1"/>
          <p:cNvGrpSpPr/>
          <p:nvPr/>
        </p:nvGrpSpPr>
        <p:grpSpPr>
          <a:xfrm>
            <a:off x="6507480" y="1246505"/>
            <a:ext cx="4558030" cy="4415155"/>
            <a:chOff x="8073" y="1963"/>
            <a:chExt cx="7178" cy="6953"/>
          </a:xfrm>
        </p:grpSpPr>
        <p:sp>
          <p:nvSpPr>
            <p:cNvPr id="21" name="文本框 20"/>
            <p:cNvSpPr txBox="1"/>
            <p:nvPr>
              <p:custDataLst>
                <p:tags r:id="rId3"/>
              </p:custDataLst>
            </p:nvPr>
          </p:nvSpPr>
          <p:spPr>
            <a:xfrm>
              <a:off x="8073" y="1963"/>
              <a:ext cx="5053" cy="917"/>
            </a:xfrm>
            <a:prstGeom prst="rect">
              <a:avLst/>
            </a:prstGeom>
            <a:noFill/>
          </p:spPr>
          <p:txBody>
            <a:bodyPr wrap="square" rtlCol="0">
              <a:noAutofit/>
            </a:bodyPr>
            <a:lstStyle/>
            <a:p>
              <a:r>
                <a:rPr lang="zh-CN" altLang="en-US" sz="2800" b="1">
                  <a:solidFill>
                    <a:srgbClr val="4C6FEF"/>
                  </a:solidFill>
                  <a:latin typeface="微软雅黑" panose="020B0503020204020204" charset="-122"/>
                  <a:ea typeface="微软雅黑" panose="020B0503020204020204" charset="-122"/>
                </a:rPr>
                <a:t>系统开发工具</a:t>
              </a:r>
            </a:p>
          </p:txBody>
        </p:sp>
        <p:sp>
          <p:nvSpPr>
            <p:cNvPr id="22" name="矩形 21"/>
            <p:cNvSpPr/>
            <p:nvPr>
              <p:custDataLst>
                <p:tags r:id="rId4"/>
              </p:custDataLst>
            </p:nvPr>
          </p:nvSpPr>
          <p:spPr>
            <a:xfrm>
              <a:off x="8073" y="3559"/>
              <a:ext cx="7178" cy="5357"/>
            </a:xfrm>
            <a:prstGeom prst="rect">
              <a:avLst/>
            </a:prstGeom>
            <a:solidFill>
              <a:schemeClr val="bg1"/>
            </a:solidFill>
            <a:ln>
              <a:noFill/>
            </a:ln>
            <a:effectLst>
              <a:outerShdw blurRad="266700" dir="2700000" sx="101000" sy="101000" algn="tl" rotWithShape="0">
                <a:schemeClr val="bg1">
                  <a:lumMod val="6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5"/>
              </p:custDataLst>
            </p:nvPr>
          </p:nvSpPr>
          <p:spPr>
            <a:xfrm>
              <a:off x="8783" y="4393"/>
              <a:ext cx="5633" cy="761"/>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功能实现工具：</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HBuilder X</a:t>
              </a:r>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Dreamweaver</a:t>
              </a:r>
            </a:p>
          </p:txBody>
        </p:sp>
        <p:sp>
          <p:nvSpPr>
            <p:cNvPr id="26" name="椭圆 25"/>
            <p:cNvSpPr/>
            <p:nvPr>
              <p:custDataLst>
                <p:tags r:id="rId6"/>
              </p:custDataLst>
            </p:nvPr>
          </p:nvSpPr>
          <p:spPr>
            <a:xfrm>
              <a:off x="8230" y="4637"/>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4" name="文本框 23"/>
            <p:cNvSpPr txBox="1"/>
            <p:nvPr>
              <p:custDataLst>
                <p:tags r:id="rId7"/>
              </p:custDataLst>
            </p:nvPr>
          </p:nvSpPr>
          <p:spPr>
            <a:xfrm>
              <a:off x="8783" y="5358"/>
              <a:ext cx="5633" cy="761"/>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运行工具：</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Edge</a:t>
              </a:r>
            </a:p>
          </p:txBody>
        </p:sp>
        <p:sp>
          <p:nvSpPr>
            <p:cNvPr id="28" name="椭圆 27"/>
            <p:cNvSpPr/>
            <p:nvPr>
              <p:custDataLst>
                <p:tags r:id="rId8"/>
              </p:custDataLst>
            </p:nvPr>
          </p:nvSpPr>
          <p:spPr>
            <a:xfrm>
              <a:off x="8230" y="5553"/>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9" name="椭圆 28"/>
            <p:cNvSpPr/>
            <p:nvPr>
              <p:custDataLst>
                <p:tags r:id="rId9"/>
              </p:custDataLst>
            </p:nvPr>
          </p:nvSpPr>
          <p:spPr>
            <a:xfrm>
              <a:off x="8230" y="6477"/>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0" name="文本框 29"/>
            <p:cNvSpPr txBox="1"/>
            <p:nvPr>
              <p:custDataLst>
                <p:tags r:id="rId10"/>
              </p:custDataLst>
            </p:nvPr>
          </p:nvSpPr>
          <p:spPr>
            <a:xfrm>
              <a:off x="8783" y="6329"/>
              <a:ext cx="5633" cy="761"/>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美工工具：</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Photoshop CC</a:t>
              </a:r>
            </a:p>
          </p:txBody>
        </p:sp>
        <p:sp>
          <p:nvSpPr>
            <p:cNvPr id="31" name="椭圆 30"/>
            <p:cNvSpPr/>
            <p:nvPr>
              <p:custDataLst>
                <p:tags r:id="rId11"/>
              </p:custDataLst>
            </p:nvPr>
          </p:nvSpPr>
          <p:spPr>
            <a:xfrm>
              <a:off x="8230" y="7448"/>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2" name="文本框 31"/>
            <p:cNvSpPr txBox="1"/>
            <p:nvPr>
              <p:custDataLst>
                <p:tags r:id="rId12"/>
              </p:custDataLst>
            </p:nvPr>
          </p:nvSpPr>
          <p:spPr>
            <a:xfrm>
              <a:off x="8783" y="7300"/>
              <a:ext cx="5633" cy="761"/>
            </a:xfrm>
            <a:prstGeom prst="rect">
              <a:avLst/>
            </a:prstGeom>
            <a:solidFill>
              <a:srgbClr val="000000">
                <a:alpha val="0"/>
              </a:srgbClr>
            </a:solidFill>
          </p:spPr>
          <p:txBody>
            <a:bodyPr wrap="square" rtlCol="0" anchor="t">
              <a:noAutofit/>
            </a:bodyPr>
            <a:lstStyle/>
            <a:p>
              <a:pPr algn="l"/>
              <a:r>
                <a:rPr lang="zh-CN" altLang="en-US" dirty="0">
                  <a:solidFill>
                    <a:schemeClr val="tx1"/>
                  </a:solidFill>
                  <a:latin typeface="思源黑体 CN Regular" panose="020B0500000000000000" pitchFamily="34" charset="-122"/>
                  <a:ea typeface="思源黑体 CN Regular" panose="020B0500000000000000" pitchFamily="34" charset="-122"/>
                  <a:sym typeface="+mn-ea"/>
                </a:rPr>
                <a:t>框架：</a:t>
              </a:r>
              <a:r>
                <a:rPr lang="en-US" altLang="zh-CN" dirty="0">
                  <a:solidFill>
                    <a:schemeClr val="tx1"/>
                  </a:solidFill>
                  <a:latin typeface="思源黑体 CN Regular" panose="020B0500000000000000" pitchFamily="34" charset="-122"/>
                  <a:ea typeface="思源黑体 CN Regular" panose="020B0500000000000000" pitchFamily="34" charset="-122"/>
                  <a:sym typeface="+mn-ea"/>
                </a:rPr>
                <a:t>HTML</a:t>
              </a:r>
            </a:p>
          </p:txBody>
        </p:sp>
      </p:grpSp>
      <p:grpSp>
        <p:nvGrpSpPr>
          <p:cNvPr id="64" name="Group 22"/>
          <p:cNvGrpSpPr/>
          <p:nvPr/>
        </p:nvGrpSpPr>
        <p:grpSpPr>
          <a:xfrm>
            <a:off x="225425" y="1403350"/>
            <a:ext cx="6219190" cy="5215890"/>
            <a:chOff x="2101597" y="594889"/>
            <a:chExt cx="4994398" cy="3886016"/>
          </a:xfrm>
        </p:grpSpPr>
        <p:pic>
          <p:nvPicPr>
            <p:cNvPr id="66" name="Picture 25"/>
            <p:cNvPicPr>
              <a:picLocks noChangeAspect="1"/>
            </p:cNvPicPr>
            <p:nvPr>
              <p:custDataLst>
                <p:tags r:id="rId1"/>
              </p:custDataLst>
            </p:nvPr>
          </p:nvPicPr>
          <p:blipFill>
            <a:blip r:embed="rId14"/>
            <a:stretch>
              <a:fillRect/>
            </a:stretch>
          </p:blipFill>
          <p:spPr>
            <a:xfrm>
              <a:off x="2101597" y="594889"/>
              <a:ext cx="4994398" cy="3886016"/>
            </a:xfrm>
            <a:prstGeom prst="rect">
              <a:avLst/>
            </a:prstGeom>
          </p:spPr>
        </p:pic>
        <p:sp>
          <p:nvSpPr>
            <p:cNvPr id="67" name="Rectangle 32"/>
            <p:cNvSpPr/>
            <p:nvPr>
              <p:custDataLst>
                <p:tags r:id="rId2"/>
              </p:custDataLst>
            </p:nvPr>
          </p:nvSpPr>
          <p:spPr>
            <a:xfrm>
              <a:off x="2908092" y="1313332"/>
              <a:ext cx="3310128" cy="2049481"/>
            </a:xfrm>
            <a:prstGeom prst="rect">
              <a:avLst/>
            </a:prstGeom>
            <a:solidFill>
              <a:srgbClr val="558ED5"/>
            </a:solidFill>
            <a:ln w="635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grpSp>
      <p:pic>
        <p:nvPicPr>
          <p:cNvPr id="3" name="图片 2" descr="未标题-1"/>
          <p:cNvPicPr>
            <a:picLocks noChangeAspect="1"/>
          </p:cNvPicPr>
          <p:nvPr/>
        </p:nvPicPr>
        <p:blipFill>
          <a:blip r:embed="rId15">
            <a:lum bright="6000"/>
          </a:blip>
          <a:srcRect l="10526" r="13890" b="3482"/>
          <a:stretch>
            <a:fillRect/>
          </a:stretch>
        </p:blipFill>
        <p:spPr>
          <a:xfrm>
            <a:off x="1229995" y="2367915"/>
            <a:ext cx="4121785" cy="27514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13"/>
          <p:cNvSpPr/>
          <p:nvPr/>
        </p:nvSpPr>
        <p:spPr>
          <a:xfrm>
            <a:off x="-8860" y="2"/>
            <a:ext cx="12231200" cy="6857999"/>
          </a:xfrm>
          <a:custGeom>
            <a:avLst/>
            <a:gdLst>
              <a:gd name="connsiteX0" fmla="*/ 10367226 w 12231200"/>
              <a:gd name="connsiteY0" fmla="*/ 0 h 6857999"/>
              <a:gd name="connsiteX1" fmla="*/ 12231200 w 12231200"/>
              <a:gd name="connsiteY1" fmla="*/ 0 h 6857999"/>
              <a:gd name="connsiteX2" fmla="*/ 12231200 w 12231200"/>
              <a:gd name="connsiteY2" fmla="*/ 6857999 h 6857999"/>
              <a:gd name="connsiteX3" fmla="*/ 10839914 w 12231200"/>
              <a:gd name="connsiteY3" fmla="*/ 6857999 h 6857999"/>
              <a:gd name="connsiteX4" fmla="*/ 10954751 w 12231200"/>
              <a:gd name="connsiteY4" fmla="*/ 6678871 h 6857999"/>
              <a:gd name="connsiteX5" fmla="*/ 11775744 w 12231200"/>
              <a:gd name="connsiteY5" fmla="*/ 3738311 h 6857999"/>
              <a:gd name="connsiteX6" fmla="*/ 10480790 w 12231200"/>
              <a:gd name="connsiteY6" fmla="*/ 131102 h 6857999"/>
              <a:gd name="connsiteX7" fmla="*/ 0 w 12231200"/>
              <a:gd name="connsiteY7" fmla="*/ 0 h 6857999"/>
              <a:gd name="connsiteX8" fmla="*/ 1842495 w 12231200"/>
              <a:gd name="connsiteY8" fmla="*/ 0 h 6857999"/>
              <a:gd name="connsiteX9" fmla="*/ 1728931 w 12231200"/>
              <a:gd name="connsiteY9" fmla="*/ 131102 h 6857999"/>
              <a:gd name="connsiteX10" fmla="*/ 433976 w 12231200"/>
              <a:gd name="connsiteY10" fmla="*/ 3738311 h 6857999"/>
              <a:gd name="connsiteX11" fmla="*/ 1254969 w 12231200"/>
              <a:gd name="connsiteY11" fmla="*/ 6678871 h 6857999"/>
              <a:gd name="connsiteX12" fmla="*/ 1369807 w 12231200"/>
              <a:gd name="connsiteY12" fmla="*/ 6857999 h 6857999"/>
              <a:gd name="connsiteX13" fmla="*/ 0 w 122312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1200" h="6857999">
                <a:moveTo>
                  <a:pt x="10367226" y="0"/>
                </a:moveTo>
                <a:lnTo>
                  <a:pt x="12231200" y="0"/>
                </a:lnTo>
                <a:lnTo>
                  <a:pt x="12231200" y="6857999"/>
                </a:lnTo>
                <a:lnTo>
                  <a:pt x="10839914" y="6857999"/>
                </a:lnTo>
                <a:lnTo>
                  <a:pt x="10954751" y="6678871"/>
                </a:lnTo>
                <a:cubicBezTo>
                  <a:pt x="11475732" y="5821451"/>
                  <a:pt x="11775744" y="4814917"/>
                  <a:pt x="11775744" y="3738311"/>
                </a:cubicBezTo>
                <a:cubicBezTo>
                  <a:pt x="11775744" y="2368086"/>
                  <a:pt x="11289775" y="1111365"/>
                  <a:pt x="10480790" y="131102"/>
                </a:cubicBezTo>
                <a:close/>
                <a:moveTo>
                  <a:pt x="0" y="0"/>
                </a:moveTo>
                <a:lnTo>
                  <a:pt x="1842495" y="0"/>
                </a:lnTo>
                <a:lnTo>
                  <a:pt x="1728931" y="131102"/>
                </a:lnTo>
                <a:cubicBezTo>
                  <a:pt x="919946" y="1111365"/>
                  <a:pt x="433976" y="2368086"/>
                  <a:pt x="433976" y="3738311"/>
                </a:cubicBezTo>
                <a:cubicBezTo>
                  <a:pt x="433976" y="4814917"/>
                  <a:pt x="733989" y="5821451"/>
                  <a:pt x="1254969" y="6678871"/>
                </a:cubicBezTo>
                <a:lnTo>
                  <a:pt x="1369807" y="6857999"/>
                </a:lnTo>
                <a:lnTo>
                  <a:pt x="0" y="6857999"/>
                </a:lnTo>
                <a:close/>
              </a:path>
            </a:pathLst>
          </a:custGeom>
          <a:gradFill>
            <a:gsLst>
              <a:gs pos="0">
                <a:schemeClr val="bg1">
                  <a:alpha val="56000"/>
                </a:schemeClr>
              </a:gs>
              <a:gs pos="100000">
                <a:srgbClr val="1A6CFB">
                  <a:alpha val="6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3" name="圆角矩形 12"/>
          <p:cNvSpPr/>
          <p:nvPr/>
        </p:nvSpPr>
        <p:spPr>
          <a:xfrm>
            <a:off x="3220085" y="3903345"/>
            <a:ext cx="2496185" cy="240157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圆角矩形 11"/>
          <p:cNvSpPr/>
          <p:nvPr/>
        </p:nvSpPr>
        <p:spPr>
          <a:xfrm>
            <a:off x="370840" y="3903345"/>
            <a:ext cx="2496185" cy="2402205"/>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圆角矩形 3"/>
          <p:cNvSpPr/>
          <p:nvPr/>
        </p:nvSpPr>
        <p:spPr>
          <a:xfrm>
            <a:off x="4848225" y="115037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 name="圆角矩形 4"/>
          <p:cNvSpPr/>
          <p:nvPr/>
        </p:nvSpPr>
        <p:spPr>
          <a:xfrm>
            <a:off x="369570" y="253785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圆角矩形 8"/>
          <p:cNvSpPr/>
          <p:nvPr/>
        </p:nvSpPr>
        <p:spPr>
          <a:xfrm>
            <a:off x="370840" y="377864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圆角矩形 9"/>
          <p:cNvSpPr/>
          <p:nvPr/>
        </p:nvSpPr>
        <p:spPr>
          <a:xfrm>
            <a:off x="3220720" y="3778641"/>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6" name="文本框 35"/>
          <p:cNvSpPr txBox="1"/>
          <p:nvPr/>
        </p:nvSpPr>
        <p:spPr>
          <a:xfrm>
            <a:off x="5340985" y="1252611"/>
            <a:ext cx="1630680" cy="398780"/>
          </a:xfrm>
          <a:prstGeom prst="rect">
            <a:avLst/>
          </a:prstGeom>
          <a:solidFill>
            <a:srgbClr val="000000">
              <a:alpha val="0"/>
            </a:srgbClr>
          </a:solidFill>
        </p:spPr>
        <p:txBody>
          <a:bodyPr wrap="square" rtlCol="0" anchor="t">
            <a:spAutoFit/>
          </a:bodyPr>
          <a:lstStyle/>
          <a:p>
            <a:pPr algn="l"/>
            <a:r>
              <a:rPr lang="en-US" altLang="zh-CN" sz="2000" b="1" dirty="0">
                <a:solidFill>
                  <a:schemeClr val="bg1"/>
                </a:solidFill>
                <a:latin typeface="思源黑体 CN Regular" panose="020B0500000000000000" pitchFamily="34" charset="-122"/>
                <a:ea typeface="思源黑体 CN Regular" panose="020B0500000000000000" pitchFamily="34" charset="-122"/>
              </a:rPr>
              <a:t>Web</a:t>
            </a:r>
            <a:r>
              <a:rPr lang="zh-CN" altLang="en-US" sz="2000" b="1" dirty="0">
                <a:solidFill>
                  <a:schemeClr val="bg1"/>
                </a:solidFill>
                <a:latin typeface="思源黑体 CN Regular" panose="020B0500000000000000" pitchFamily="34" charset="-122"/>
                <a:ea typeface="思源黑体 CN Regular" panose="020B0500000000000000" pitchFamily="34" charset="-122"/>
              </a:rPr>
              <a:t>端功能</a:t>
            </a:r>
          </a:p>
        </p:txBody>
      </p:sp>
      <p:sp>
        <p:nvSpPr>
          <p:cNvPr id="15" name="文本框 14"/>
          <p:cNvSpPr txBox="1"/>
          <p:nvPr/>
        </p:nvSpPr>
        <p:spPr>
          <a:xfrm>
            <a:off x="969010" y="2659136"/>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预约挂号</a:t>
            </a:r>
          </a:p>
        </p:txBody>
      </p:sp>
      <p:sp>
        <p:nvSpPr>
          <p:cNvPr id="16" name="文本框 15"/>
          <p:cNvSpPr txBox="1"/>
          <p:nvPr/>
        </p:nvSpPr>
        <p:spPr>
          <a:xfrm>
            <a:off x="718185" y="3864610"/>
            <a:ext cx="2092325"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挂号</a:t>
            </a:r>
            <a:r>
              <a:rPr lang="en-US" altLang="zh-CN" sz="2000" b="1" dirty="0">
                <a:solidFill>
                  <a:schemeClr val="bg1"/>
                </a:solidFill>
                <a:latin typeface="思源黑体 CN Regular" panose="020B0500000000000000" pitchFamily="34" charset="-122"/>
                <a:ea typeface="思源黑体 CN Regular" panose="020B0500000000000000" pitchFamily="34" charset="-122"/>
              </a:rPr>
              <a:t>/</a:t>
            </a:r>
            <a:r>
              <a:rPr lang="zh-CN" altLang="en-US" sz="2000" b="1" dirty="0">
                <a:solidFill>
                  <a:schemeClr val="bg1"/>
                </a:solidFill>
                <a:latin typeface="思源黑体 CN Regular" panose="020B0500000000000000" pitchFamily="34" charset="-122"/>
                <a:ea typeface="思源黑体 CN Regular" panose="020B0500000000000000" pitchFamily="34" charset="-122"/>
              </a:rPr>
              <a:t>体检预约</a:t>
            </a:r>
          </a:p>
        </p:txBody>
      </p:sp>
      <p:sp>
        <p:nvSpPr>
          <p:cNvPr id="17" name="文本框 16"/>
          <p:cNvSpPr txBox="1"/>
          <p:nvPr/>
        </p:nvSpPr>
        <p:spPr>
          <a:xfrm>
            <a:off x="3285490" y="3903345"/>
            <a:ext cx="252857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预约护工</a:t>
            </a:r>
            <a:r>
              <a:rPr lang="en-US" altLang="zh-CN" sz="2000" b="1" dirty="0">
                <a:solidFill>
                  <a:schemeClr val="bg1"/>
                </a:solidFill>
                <a:latin typeface="思源黑体 CN Regular" panose="020B0500000000000000" pitchFamily="34" charset="-122"/>
                <a:ea typeface="思源黑体 CN Regular" panose="020B0500000000000000" pitchFamily="34" charset="-122"/>
              </a:rPr>
              <a:t>/</a:t>
            </a:r>
            <a:r>
              <a:rPr lang="zh-CN" altLang="en-US" sz="2000" b="1" dirty="0">
                <a:solidFill>
                  <a:schemeClr val="bg1"/>
                </a:solidFill>
                <a:latin typeface="思源黑体 CN Regular" panose="020B0500000000000000" pitchFamily="34" charset="-122"/>
                <a:ea typeface="思源黑体 CN Regular" panose="020B0500000000000000" pitchFamily="34" charset="-122"/>
              </a:rPr>
              <a:t>买药送药</a:t>
            </a:r>
          </a:p>
        </p:txBody>
      </p:sp>
      <p:sp>
        <p:nvSpPr>
          <p:cNvPr id="25" name="文本框 24"/>
          <p:cNvSpPr txBox="1"/>
          <p:nvPr/>
        </p:nvSpPr>
        <p:spPr>
          <a:xfrm>
            <a:off x="538480" y="4490476"/>
            <a:ext cx="2132330" cy="1322070"/>
          </a:xfrm>
          <a:prstGeom prst="rect">
            <a:avLst/>
          </a:prstGeom>
          <a:solidFill>
            <a:srgbClr val="000000">
              <a:alpha val="0"/>
            </a:srgbClr>
          </a:solidFill>
        </p:spPr>
        <p:txBody>
          <a:bodyPr wrap="square" rtlCol="0" anchor="t">
            <a:spAutoFit/>
          </a:bodyPr>
          <a:lstStyle/>
          <a:p>
            <a:pPr algn="l"/>
            <a:r>
              <a:rPr lang="zh-CN" altLang="en-US" sz="1600" dirty="0">
                <a:solidFill>
                  <a:schemeClr val="tx1"/>
                </a:solidFill>
                <a:latin typeface="思源黑体 CN Regular" panose="020B0500000000000000" pitchFamily="34" charset="-122"/>
                <a:ea typeface="思源黑体 CN Regular" panose="020B0500000000000000" pitchFamily="34" charset="-122"/>
              </a:rPr>
              <a:t>通过</a:t>
            </a:r>
            <a:r>
              <a:rPr lang="en-US" altLang="zh-CN" sz="1600" dirty="0">
                <a:solidFill>
                  <a:schemeClr val="tx1"/>
                </a:solidFill>
                <a:latin typeface="思源黑体 CN Regular" panose="020B0500000000000000" pitchFamily="34" charset="-122"/>
                <a:ea typeface="思源黑体 CN Regular" panose="020B0500000000000000" pitchFamily="34" charset="-122"/>
              </a:rPr>
              <a:t>HTML</a:t>
            </a:r>
            <a:r>
              <a:rPr lang="zh-CN" altLang="en-US" sz="1600" dirty="0">
                <a:solidFill>
                  <a:schemeClr val="tx1"/>
                </a:solidFill>
                <a:latin typeface="思源黑体 CN Regular" panose="020B0500000000000000" pitchFamily="34" charset="-122"/>
                <a:ea typeface="思源黑体 CN Regular" panose="020B0500000000000000" pitchFamily="34" charset="-122"/>
              </a:rPr>
              <a:t>构建整体框架，提供预约所需相关服务，用户经过选择后点击提交，信息进行传输。</a:t>
            </a:r>
          </a:p>
        </p:txBody>
      </p:sp>
      <p:sp>
        <p:nvSpPr>
          <p:cNvPr id="20" name="文本框 19"/>
          <p:cNvSpPr txBox="1"/>
          <p:nvPr/>
        </p:nvSpPr>
        <p:spPr>
          <a:xfrm>
            <a:off x="3401695" y="4490720"/>
            <a:ext cx="2132330" cy="1899285"/>
          </a:xfrm>
          <a:prstGeom prst="rect">
            <a:avLst/>
          </a:prstGeom>
          <a:solidFill>
            <a:srgbClr val="000000">
              <a:alpha val="0"/>
            </a:srgbClr>
          </a:solidFill>
        </p:spPr>
        <p:txBody>
          <a:bodyPr wrap="square" rtlCol="0" anchor="t">
            <a:no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显示社区内登记的护工，用户根据需求填写预约信息。</a:t>
            </a:r>
          </a:p>
          <a:p>
            <a:pPr algn="l"/>
            <a:r>
              <a:rPr lang="zh-CN" sz="1600" dirty="0">
                <a:solidFill>
                  <a:schemeClr val="tx1"/>
                </a:solidFill>
                <a:latin typeface="思源黑体 CN Regular" panose="020B0500000000000000" pitchFamily="34" charset="-122"/>
                <a:ea typeface="思源黑体 CN Regular" panose="020B0500000000000000" pitchFamily="34" charset="-122"/>
              </a:rPr>
              <a:t>显示社区附近的药店，用户根据需求选择药品并填写信息进行购买。</a:t>
            </a:r>
          </a:p>
        </p:txBody>
      </p:sp>
      <p:grpSp>
        <p:nvGrpSpPr>
          <p:cNvPr id="35" name="组合 34"/>
          <p:cNvGrpSpPr/>
          <p:nvPr/>
        </p:nvGrpSpPr>
        <p:grpSpPr>
          <a:xfrm>
            <a:off x="232410" y="195580"/>
            <a:ext cx="3649980" cy="628650"/>
            <a:chOff x="366" y="308"/>
            <a:chExt cx="5748" cy="990"/>
          </a:xfrm>
        </p:grpSpPr>
        <p:sp>
          <p:nvSpPr>
            <p:cNvPr id="6" name="对角圆角矩形 5"/>
            <p:cNvSpPr/>
            <p:nvPr>
              <p:custDataLst>
                <p:tags r:id="rId14"/>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15"/>
              </p:custDataLst>
            </p:nvPr>
          </p:nvSpPr>
          <p:spPr>
            <a:xfrm>
              <a:off x="754" y="379"/>
              <a:ext cx="4317" cy="919"/>
            </a:xfrm>
            <a:prstGeom prst="rect">
              <a:avLst/>
            </a:prstGeom>
            <a:noFill/>
          </p:spPr>
          <p:txBody>
            <a:bodyPr wrap="none" rtlCol="0">
              <a:spAutoFit/>
            </a:bodyPr>
            <a:lstStyle/>
            <a:p>
              <a:pPr algn="l"/>
              <a:r>
                <a:rPr lang="en-US" altLang="zh-CN" sz="3200" b="1" i="1" dirty="0">
                  <a:solidFill>
                    <a:srgbClr val="1A6CFB"/>
                  </a:solidFill>
                  <a:latin typeface="微软雅黑" panose="020B0503020204020204" charset="-122"/>
                  <a:ea typeface="微软雅黑" panose="020B0503020204020204" charset="-122"/>
                </a:rPr>
                <a:t>Web</a:t>
              </a:r>
              <a:r>
                <a:rPr lang="zh-CN" altLang="en-US" sz="3200" b="1" i="1" dirty="0">
                  <a:solidFill>
                    <a:srgbClr val="1A6CFB"/>
                  </a:solidFill>
                  <a:latin typeface="微软雅黑" panose="020B0503020204020204" charset="-122"/>
                  <a:ea typeface="微软雅黑" panose="020B0503020204020204" charset="-122"/>
                </a:rPr>
                <a:t>项目讲解</a:t>
              </a:r>
            </a:p>
          </p:txBody>
        </p:sp>
      </p:grpSp>
      <p:sp>
        <p:nvSpPr>
          <p:cNvPr id="34" name="文本框 33"/>
          <p:cNvSpPr txBox="1"/>
          <p:nvPr>
            <p:custDataLst>
              <p:tags r:id="rId1"/>
            </p:custDataLst>
          </p:nvPr>
        </p:nvSpPr>
        <p:spPr>
          <a:xfrm>
            <a:off x="4576445" y="289560"/>
            <a:ext cx="2906395" cy="534670"/>
          </a:xfrm>
          <a:prstGeom prst="rect">
            <a:avLst/>
          </a:prstGeom>
          <a:noFill/>
        </p:spPr>
        <p:txBody>
          <a:bodyPr wrap="square" rtlCol="0">
            <a:noAutofit/>
          </a:bodyPr>
          <a:lstStyle/>
          <a:p>
            <a:r>
              <a:rPr lang="zh-CN" altLang="en-US" sz="2800" b="1">
                <a:solidFill>
                  <a:srgbClr val="4C6FEF"/>
                </a:solidFill>
                <a:latin typeface="微软雅黑" panose="020B0503020204020204" charset="-122"/>
                <a:ea typeface="微软雅黑" panose="020B0503020204020204" charset="-122"/>
              </a:rPr>
              <a:t>功能逻辑框架</a:t>
            </a:r>
          </a:p>
        </p:txBody>
      </p:sp>
      <p:sp>
        <p:nvSpPr>
          <p:cNvPr id="3" name="圆角矩形 2"/>
          <p:cNvSpPr/>
          <p:nvPr>
            <p:custDataLst>
              <p:tags r:id="rId2"/>
            </p:custDataLst>
          </p:nvPr>
        </p:nvSpPr>
        <p:spPr>
          <a:xfrm>
            <a:off x="3221990" y="253975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4" name="文本框 23"/>
          <p:cNvSpPr txBox="1"/>
          <p:nvPr>
            <p:custDataLst>
              <p:tags r:id="rId3"/>
            </p:custDataLst>
          </p:nvPr>
        </p:nvSpPr>
        <p:spPr>
          <a:xfrm>
            <a:off x="3821430" y="2661041"/>
            <a:ext cx="1630680"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同城服务</a:t>
            </a:r>
          </a:p>
        </p:txBody>
      </p:sp>
      <p:sp>
        <p:nvSpPr>
          <p:cNvPr id="40" name="圆角矩形 39"/>
          <p:cNvSpPr/>
          <p:nvPr>
            <p:custDataLst>
              <p:tags r:id="rId4"/>
            </p:custDataLst>
          </p:nvPr>
        </p:nvSpPr>
        <p:spPr>
          <a:xfrm>
            <a:off x="6154420" y="3915410"/>
            <a:ext cx="2496185" cy="240157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1" name="圆角矩形 40"/>
          <p:cNvSpPr/>
          <p:nvPr>
            <p:custDataLst>
              <p:tags r:id="rId5"/>
            </p:custDataLst>
          </p:nvPr>
        </p:nvSpPr>
        <p:spPr>
          <a:xfrm>
            <a:off x="6155055" y="379070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文本框 41"/>
          <p:cNvSpPr txBox="1"/>
          <p:nvPr>
            <p:custDataLst>
              <p:tags r:id="rId6"/>
            </p:custDataLst>
          </p:nvPr>
        </p:nvSpPr>
        <p:spPr>
          <a:xfrm>
            <a:off x="6493510" y="3915410"/>
            <a:ext cx="1978025"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部位</a:t>
            </a:r>
            <a:r>
              <a:rPr lang="en-US" altLang="zh-CN" sz="2000" b="1" dirty="0">
                <a:solidFill>
                  <a:schemeClr val="bg1"/>
                </a:solidFill>
                <a:latin typeface="思源黑体 CN Regular" panose="020B0500000000000000" pitchFamily="34" charset="-122"/>
                <a:ea typeface="思源黑体 CN Regular" panose="020B0500000000000000" pitchFamily="34" charset="-122"/>
              </a:rPr>
              <a:t>/</a:t>
            </a:r>
            <a:r>
              <a:rPr lang="zh-CN" altLang="en-US" sz="2000" b="1" dirty="0">
                <a:solidFill>
                  <a:schemeClr val="bg1"/>
                </a:solidFill>
                <a:latin typeface="思源黑体 CN Regular" panose="020B0500000000000000" pitchFamily="34" charset="-122"/>
                <a:ea typeface="思源黑体 CN Regular" panose="020B0500000000000000" pitchFamily="34" charset="-122"/>
              </a:rPr>
              <a:t>症状选择</a:t>
            </a:r>
          </a:p>
        </p:txBody>
      </p:sp>
      <p:sp>
        <p:nvSpPr>
          <p:cNvPr id="43" name="文本框 42"/>
          <p:cNvSpPr txBox="1"/>
          <p:nvPr>
            <p:custDataLst>
              <p:tags r:id="rId7"/>
            </p:custDataLst>
          </p:nvPr>
        </p:nvSpPr>
        <p:spPr>
          <a:xfrm>
            <a:off x="6336030" y="4502785"/>
            <a:ext cx="2132330" cy="1899285"/>
          </a:xfrm>
          <a:prstGeom prst="rect">
            <a:avLst/>
          </a:prstGeom>
          <a:solidFill>
            <a:srgbClr val="000000">
              <a:alpha val="0"/>
            </a:srgbClr>
          </a:solidFill>
        </p:spPr>
        <p:txBody>
          <a:bodyPr wrap="square" rtlCol="0" anchor="t">
            <a:no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显示人体图片让用户进行选择。功能选择和数据传输主要依赖于JS，通过判断鼠标点击所返回的div id，弹出相应症状列表和数据。</a:t>
            </a:r>
          </a:p>
        </p:txBody>
      </p:sp>
      <p:grpSp>
        <p:nvGrpSpPr>
          <p:cNvPr id="52" name="组合 51"/>
          <p:cNvGrpSpPr/>
          <p:nvPr/>
        </p:nvGrpSpPr>
        <p:grpSpPr>
          <a:xfrm>
            <a:off x="7678420" y="2519045"/>
            <a:ext cx="2495550" cy="603250"/>
            <a:chOff x="12092" y="3967"/>
            <a:chExt cx="3930" cy="950"/>
          </a:xfrm>
        </p:grpSpPr>
        <p:sp>
          <p:nvSpPr>
            <p:cNvPr id="44" name="圆角矩形 43"/>
            <p:cNvSpPr/>
            <p:nvPr>
              <p:custDataLst>
                <p:tags r:id="rId12"/>
              </p:custDataLst>
            </p:nvPr>
          </p:nvSpPr>
          <p:spPr>
            <a:xfrm>
              <a:off x="12092" y="3967"/>
              <a:ext cx="3930" cy="9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5" name="文本框 44"/>
            <p:cNvSpPr txBox="1"/>
            <p:nvPr>
              <p:custDataLst>
                <p:tags r:id="rId13"/>
              </p:custDataLst>
            </p:nvPr>
          </p:nvSpPr>
          <p:spPr>
            <a:xfrm>
              <a:off x="13036" y="4158"/>
              <a:ext cx="2568" cy="628"/>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智能导诊</a:t>
              </a:r>
            </a:p>
          </p:txBody>
        </p:sp>
      </p:grpSp>
      <p:sp>
        <p:nvSpPr>
          <p:cNvPr id="46" name="圆角矩形 45"/>
          <p:cNvSpPr/>
          <p:nvPr>
            <p:custDataLst>
              <p:tags r:id="rId8"/>
            </p:custDataLst>
          </p:nvPr>
        </p:nvSpPr>
        <p:spPr>
          <a:xfrm>
            <a:off x="9150985" y="3901440"/>
            <a:ext cx="2496185" cy="2401570"/>
          </a:xfrm>
          <a:prstGeom prst="roundRect">
            <a:avLst/>
          </a:prstGeom>
          <a:solidFill>
            <a:schemeClr val="bg1"/>
          </a:solidFill>
          <a:ln>
            <a:noFill/>
          </a:ln>
          <a:effectLst>
            <a:outerShdw blurRad="2921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7" name="圆角矩形 46"/>
          <p:cNvSpPr/>
          <p:nvPr>
            <p:custDataLst>
              <p:tags r:id="rId9"/>
            </p:custDataLst>
          </p:nvPr>
        </p:nvSpPr>
        <p:spPr>
          <a:xfrm>
            <a:off x="9151620" y="3776736"/>
            <a:ext cx="2495550" cy="603250"/>
          </a:xfrm>
          <a:prstGeom prst="roundRect">
            <a:avLst/>
          </a:prstGeom>
          <a:solidFill>
            <a:srgbClr val="4C6FEF"/>
          </a:solidFill>
          <a:ln>
            <a:noFill/>
          </a:ln>
          <a:effectLst>
            <a:outerShdw blurRad="330200" dist="63500" dir="2700000" sx="101000" sy="101000" algn="tl" rotWithShape="0">
              <a:schemeClr val="bg1">
                <a:lumMod val="6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8" name="文本框 47"/>
          <p:cNvSpPr txBox="1"/>
          <p:nvPr>
            <p:custDataLst>
              <p:tags r:id="rId10"/>
            </p:custDataLst>
          </p:nvPr>
        </p:nvSpPr>
        <p:spPr>
          <a:xfrm>
            <a:off x="9815830" y="3901440"/>
            <a:ext cx="1830705" cy="398780"/>
          </a:xfrm>
          <a:prstGeom prst="rect">
            <a:avLst/>
          </a:prstGeom>
          <a:solidFill>
            <a:srgbClr val="000000">
              <a:alpha val="0"/>
            </a:srgbClr>
          </a:solidFill>
        </p:spPr>
        <p:txBody>
          <a:bodyPr wrap="square" rtlCol="0" anchor="t">
            <a:spAutoFit/>
          </a:bodyPr>
          <a:lstStyle/>
          <a:p>
            <a:pPr algn="l"/>
            <a:r>
              <a:rPr lang="zh-CN" altLang="en-US" sz="2000" b="1" dirty="0">
                <a:solidFill>
                  <a:schemeClr val="bg1"/>
                </a:solidFill>
                <a:latin typeface="思源黑体 CN Regular" panose="020B0500000000000000" pitchFamily="34" charset="-122"/>
                <a:ea typeface="思源黑体 CN Regular" panose="020B0500000000000000" pitchFamily="34" charset="-122"/>
              </a:rPr>
              <a:t>分诊自测</a:t>
            </a:r>
          </a:p>
        </p:txBody>
      </p:sp>
      <p:sp>
        <p:nvSpPr>
          <p:cNvPr id="49" name="文本框 48"/>
          <p:cNvSpPr txBox="1"/>
          <p:nvPr>
            <p:custDataLst>
              <p:tags r:id="rId11"/>
            </p:custDataLst>
          </p:nvPr>
        </p:nvSpPr>
        <p:spPr>
          <a:xfrm>
            <a:off x="9332595" y="4488815"/>
            <a:ext cx="2132330" cy="1899285"/>
          </a:xfrm>
          <a:prstGeom prst="rect">
            <a:avLst/>
          </a:prstGeom>
          <a:solidFill>
            <a:srgbClr val="000000">
              <a:alpha val="0"/>
            </a:srgbClr>
          </a:solidFill>
        </p:spPr>
        <p:txBody>
          <a:bodyPr wrap="square" rtlCol="0" anchor="t">
            <a:noAutofit/>
          </a:bodyPr>
          <a:lstStyle/>
          <a:p>
            <a:pPr algn="l"/>
            <a:r>
              <a:rPr lang="zh-CN" sz="1600" dirty="0">
                <a:solidFill>
                  <a:schemeClr val="tx1"/>
                </a:solidFill>
                <a:latin typeface="思源黑体 CN Regular" panose="020B0500000000000000" pitchFamily="34" charset="-122"/>
                <a:ea typeface="思源黑体 CN Regular" panose="020B0500000000000000" pitchFamily="34" charset="-122"/>
              </a:rPr>
              <a:t>结合部位选择传输过来的数据，显示相应的存储信息，指引用户根据循环提问一步步缩小病症范围，最后提供系统所推荐的科室。</a:t>
            </a:r>
          </a:p>
        </p:txBody>
      </p:sp>
      <p:cxnSp>
        <p:nvCxnSpPr>
          <p:cNvPr id="54" name="肘形连接符 53"/>
          <p:cNvCxnSpPr>
            <a:stCxn id="4" idx="2"/>
            <a:endCxn id="5" idx="0"/>
          </p:cNvCxnSpPr>
          <p:nvPr/>
        </p:nvCxnSpPr>
        <p:spPr>
          <a:xfrm rot="5400000">
            <a:off x="3464560" y="-93980"/>
            <a:ext cx="784225" cy="4478655"/>
          </a:xfrm>
          <a:prstGeom prst="bentConnector3">
            <a:avLst>
              <a:gd name="adj1" fmla="val 50040"/>
            </a:avLst>
          </a:prstGeom>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4" idx="2"/>
            <a:endCxn id="3" idx="0"/>
          </p:cNvCxnSpPr>
          <p:nvPr/>
        </p:nvCxnSpPr>
        <p:spPr>
          <a:xfrm rot="5400000">
            <a:off x="4889500" y="1333500"/>
            <a:ext cx="786130" cy="1626235"/>
          </a:xfrm>
          <a:prstGeom prst="bentConnector3">
            <a:avLst>
              <a:gd name="adj1" fmla="val 49960"/>
            </a:avLst>
          </a:prstGeom>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 idx="2"/>
            <a:endCxn id="44" idx="0"/>
          </p:cNvCxnSpPr>
          <p:nvPr/>
        </p:nvCxnSpPr>
        <p:spPr>
          <a:xfrm rot="5400000" flipV="1">
            <a:off x="7128510" y="720725"/>
            <a:ext cx="765175" cy="2830195"/>
          </a:xfrm>
          <a:prstGeom prst="bentConnector3">
            <a:avLst>
              <a:gd name="adj1" fmla="val 50041"/>
            </a:avLst>
          </a:prstGeom>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 idx="2"/>
            <a:endCxn id="9" idx="0"/>
          </p:cNvCxnSpPr>
          <p:nvPr/>
        </p:nvCxnSpPr>
        <p:spPr>
          <a:xfrm>
            <a:off x="1617345" y="3141345"/>
            <a:ext cx="1270" cy="637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 idx="2"/>
            <a:endCxn id="10" idx="0"/>
          </p:cNvCxnSpPr>
          <p:nvPr/>
        </p:nvCxnSpPr>
        <p:spPr>
          <a:xfrm flipH="1">
            <a:off x="4468495" y="3143250"/>
            <a:ext cx="1270" cy="635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4" idx="2"/>
            <a:endCxn id="41" idx="0"/>
          </p:cNvCxnSpPr>
          <p:nvPr/>
        </p:nvCxnSpPr>
        <p:spPr>
          <a:xfrm rot="5400000">
            <a:off x="7830185" y="2694305"/>
            <a:ext cx="668655" cy="1523365"/>
          </a:xfrm>
          <a:prstGeom prst="bentConnector3">
            <a:avLst>
              <a:gd name="adj1" fmla="val 5004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44" idx="2"/>
            <a:endCxn id="47" idx="0"/>
          </p:cNvCxnSpPr>
          <p:nvPr/>
        </p:nvCxnSpPr>
        <p:spPr>
          <a:xfrm rot="5400000" flipV="1">
            <a:off x="9335770" y="2712720"/>
            <a:ext cx="654685" cy="14732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edge">
                                      <p:cBhvr>
                                        <p:cTn id="10" dur="2000"/>
                                        <p:tgtEl>
                                          <p:spTgt spid="13"/>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edge">
                                      <p:cBhvr>
                                        <p:cTn id="13" dur="2000"/>
                                        <p:tgtEl>
                                          <p:spTgt spid="12"/>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edge">
                                      <p:cBhvr>
                                        <p:cTn id="16" dur="2000"/>
                                        <p:tgtEl>
                                          <p:spTgt spid="4"/>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edge">
                                      <p:cBhvr>
                                        <p:cTn id="19" dur="2000"/>
                                        <p:tgtEl>
                                          <p:spTgt spid="5"/>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edge">
                                      <p:cBhvr>
                                        <p:cTn id="22" dur="2000"/>
                                        <p:tgtEl>
                                          <p:spTgt spid="9"/>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edge">
                                      <p:cBhvr>
                                        <p:cTn id="25" dur="2000"/>
                                        <p:tgtEl>
                                          <p:spTgt spid="10"/>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edge">
                                      <p:cBhvr>
                                        <p:cTn id="28" dur="2000"/>
                                        <p:tgtEl>
                                          <p:spTgt spid="36"/>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edge">
                                      <p:cBhvr>
                                        <p:cTn id="31" dur="2000"/>
                                        <p:tgtEl>
                                          <p:spTgt spid="15"/>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edge">
                                      <p:cBhvr>
                                        <p:cTn id="34" dur="2000"/>
                                        <p:tgtEl>
                                          <p:spTgt spid="16"/>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edge">
                                      <p:cBhvr>
                                        <p:cTn id="37" dur="2000"/>
                                        <p:tgtEl>
                                          <p:spTgt spid="17"/>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edge">
                                      <p:cBhvr>
                                        <p:cTn id="40" dur="2000"/>
                                        <p:tgtEl>
                                          <p:spTgt spid="25"/>
                                        </p:tgtEl>
                                      </p:cBhvr>
                                    </p:animEffect>
                                  </p:childTnLst>
                                </p:cTn>
                              </p:par>
                              <p:par>
                                <p:cTn id="41" presetID="2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edge">
                                      <p:cBhvr>
                                        <p:cTn id="43" dur="2000"/>
                                        <p:tgtEl>
                                          <p:spTgt spid="20"/>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edge">
                                      <p:cBhvr>
                                        <p:cTn id="46" dur="2000"/>
                                        <p:tgtEl>
                                          <p:spTgt spid="3"/>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edge">
                                      <p:cBhvr>
                                        <p:cTn id="49" dur="2000"/>
                                        <p:tgtEl>
                                          <p:spTgt spid="24"/>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edge">
                                      <p:cBhvr>
                                        <p:cTn id="52" dur="2000"/>
                                        <p:tgtEl>
                                          <p:spTgt spid="40"/>
                                        </p:tgtEl>
                                      </p:cBhvr>
                                    </p:animEffect>
                                  </p:childTnLst>
                                </p:cTn>
                              </p:par>
                              <p:par>
                                <p:cTn id="53" presetID="2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edge">
                                      <p:cBhvr>
                                        <p:cTn id="55" dur="2000"/>
                                        <p:tgtEl>
                                          <p:spTgt spid="41"/>
                                        </p:tgtEl>
                                      </p:cBhvr>
                                    </p:animEffect>
                                  </p:childTnLst>
                                </p:cTn>
                              </p:par>
                              <p:par>
                                <p:cTn id="56" presetID="2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edge">
                                      <p:cBhvr>
                                        <p:cTn id="58" dur="2000"/>
                                        <p:tgtEl>
                                          <p:spTgt spid="42"/>
                                        </p:tgtEl>
                                      </p:cBhvr>
                                    </p:animEffect>
                                  </p:childTnLst>
                                </p:cTn>
                              </p:par>
                              <p:par>
                                <p:cTn id="59" presetID="2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edge">
                                      <p:cBhvr>
                                        <p:cTn id="61" dur="2000"/>
                                        <p:tgtEl>
                                          <p:spTgt spid="43"/>
                                        </p:tgtEl>
                                      </p:cBhvr>
                                    </p:animEffect>
                                  </p:childTnLst>
                                </p:cTn>
                              </p:par>
                              <p:par>
                                <p:cTn id="62" presetID="2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edge">
                                      <p:cBhvr>
                                        <p:cTn id="64" dur="2000"/>
                                        <p:tgtEl>
                                          <p:spTgt spid="46"/>
                                        </p:tgtEl>
                                      </p:cBhvr>
                                    </p:animEffect>
                                  </p:childTnLst>
                                </p:cTn>
                              </p:par>
                              <p:par>
                                <p:cTn id="65" presetID="20"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edge">
                                      <p:cBhvr>
                                        <p:cTn id="67" dur="2000"/>
                                        <p:tgtEl>
                                          <p:spTgt spid="47"/>
                                        </p:tgtEl>
                                      </p:cBhvr>
                                    </p:animEffect>
                                  </p:childTnLst>
                                </p:cTn>
                              </p:par>
                              <p:par>
                                <p:cTn id="68" presetID="20"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edge">
                                      <p:cBhvr>
                                        <p:cTn id="70" dur="2000"/>
                                        <p:tgtEl>
                                          <p:spTgt spid="48"/>
                                        </p:tgtEl>
                                      </p:cBhvr>
                                    </p:animEffect>
                                  </p:childTnLst>
                                </p:cTn>
                              </p:par>
                              <p:par>
                                <p:cTn id="71" presetID="2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edge">
                                      <p:cBhvr>
                                        <p:cTn id="73"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13" grpId="0" bldLvl="0" animBg="1"/>
      <p:bldP spid="13" grpId="1" animBg="1"/>
      <p:bldP spid="12" grpId="0" bldLvl="0" animBg="1"/>
      <p:bldP spid="12" grpId="1" animBg="1"/>
      <p:bldP spid="4" grpId="0" bldLvl="0" animBg="1"/>
      <p:bldP spid="4" grpId="1" animBg="1"/>
      <p:bldP spid="5" grpId="0" bldLvl="0" animBg="1"/>
      <p:bldP spid="5" grpId="1" animBg="1"/>
      <p:bldP spid="9" grpId="0" bldLvl="0" animBg="1"/>
      <p:bldP spid="9" grpId="1" animBg="1"/>
      <p:bldP spid="10" grpId="0" bldLvl="0" animBg="1"/>
      <p:bldP spid="10" grpId="1" animBg="1"/>
      <p:bldP spid="36" grpId="0" bldLvl="0" animBg="1"/>
      <p:bldP spid="36" grpId="1" animBg="1"/>
      <p:bldP spid="15" grpId="0" bldLvl="0" animBg="1"/>
      <p:bldP spid="15" grpId="1" animBg="1"/>
      <p:bldP spid="16" grpId="0" bldLvl="0" animBg="1"/>
      <p:bldP spid="16" grpId="1" animBg="1"/>
      <p:bldP spid="17" grpId="0" bldLvl="0" animBg="1"/>
      <p:bldP spid="17" grpId="1" animBg="1"/>
      <p:bldP spid="25" grpId="0" bldLvl="0" animBg="1"/>
      <p:bldP spid="25" grpId="1" animBg="1"/>
      <p:bldP spid="20" grpId="0" bldLvl="0" animBg="1"/>
      <p:bldP spid="20" grpId="1" animBg="1"/>
      <p:bldP spid="3" grpId="0" bldLvl="0" animBg="1"/>
      <p:bldP spid="3" grpId="1" animBg="1"/>
      <p:bldP spid="24" grpId="0" bldLvl="0" animBg="1"/>
      <p:bldP spid="24" grpId="1" animBg="1"/>
      <p:bldP spid="40" grpId="0" bldLvl="0" animBg="1"/>
      <p:bldP spid="40" grpId="1" animBg="1"/>
      <p:bldP spid="41" grpId="0" bldLvl="0" animBg="1"/>
      <p:bldP spid="41" grpId="1" animBg="1"/>
      <p:bldP spid="42" grpId="0" bldLvl="0" animBg="1"/>
      <p:bldP spid="42" grpId="1" animBg="1"/>
      <p:bldP spid="43" grpId="0" bldLvl="0" animBg="1"/>
      <p:bldP spid="43" grpId="1" animBg="1"/>
      <p:bldP spid="46" grpId="0" bldLvl="0" animBg="1"/>
      <p:bldP spid="46" grpId="1" animBg="1"/>
      <p:bldP spid="47" grpId="0" bldLvl="0" animBg="1"/>
      <p:bldP spid="47" grpId="1" animBg="1"/>
      <p:bldP spid="48" grpId="0" bldLvl="0" animBg="1"/>
      <p:bldP spid="48" grpId="1" animBg="1"/>
      <p:bldP spid="49" grpId="0" bldLvl="0" animBg="1"/>
      <p:bldP spid="4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5" name="组合 34"/>
          <p:cNvGrpSpPr/>
          <p:nvPr/>
        </p:nvGrpSpPr>
        <p:grpSpPr>
          <a:xfrm>
            <a:off x="232410" y="195580"/>
            <a:ext cx="3649980" cy="628650"/>
            <a:chOff x="366" y="308"/>
            <a:chExt cx="5748" cy="990"/>
          </a:xfrm>
        </p:grpSpPr>
        <p:sp>
          <p:nvSpPr>
            <p:cNvPr id="18" name="对角圆角矩形 17"/>
            <p:cNvSpPr/>
            <p:nvPr>
              <p:custDataLst>
                <p:tags r:id="rId4"/>
              </p:custDataLst>
            </p:nvPr>
          </p:nvSpPr>
          <p:spPr>
            <a:xfrm>
              <a:off x="366" y="308"/>
              <a:ext cx="5748" cy="99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custDataLst>
                <p:tags r:id="rId5"/>
              </p:custDataLst>
            </p:nvPr>
          </p:nvSpPr>
          <p:spPr>
            <a:xfrm>
              <a:off x="754" y="379"/>
              <a:ext cx="4957" cy="919"/>
            </a:xfrm>
            <a:prstGeom prst="rect">
              <a:avLst/>
            </a:prstGeom>
            <a:noFill/>
          </p:spPr>
          <p:txBody>
            <a:bodyPr wrap="none" rtlCol="0">
              <a:spAutoFit/>
            </a:bodyPr>
            <a:lstStyle/>
            <a:p>
              <a:pPr algn="l"/>
              <a:r>
                <a:rPr lang="en-US" altLang="zh-CN" sz="3200" b="1" i="1" dirty="0">
                  <a:solidFill>
                    <a:srgbClr val="1A6CFB"/>
                  </a:solidFill>
                  <a:latin typeface="微软雅黑" panose="020B0503020204020204" charset="-122"/>
                  <a:ea typeface="微软雅黑" panose="020B0503020204020204" charset="-122"/>
                </a:rPr>
                <a:t>Web</a:t>
              </a:r>
              <a:r>
                <a:rPr lang="zh-CN" altLang="en-US" sz="3200" b="1" i="1" dirty="0">
                  <a:solidFill>
                    <a:srgbClr val="1A6CFB"/>
                  </a:solidFill>
                  <a:latin typeface="微软雅黑" panose="020B0503020204020204" charset="-122"/>
                  <a:ea typeface="微软雅黑" panose="020B0503020204020204" charset="-122"/>
                </a:rPr>
                <a:t>端项目讲解</a:t>
              </a:r>
            </a:p>
          </p:txBody>
        </p:sp>
      </p:grpSp>
      <p:sp>
        <p:nvSpPr>
          <p:cNvPr id="21" name="文本框 20"/>
          <p:cNvSpPr txBox="1"/>
          <p:nvPr>
            <p:custDataLst>
              <p:tags r:id="rId1"/>
            </p:custDataLst>
          </p:nvPr>
        </p:nvSpPr>
        <p:spPr>
          <a:xfrm>
            <a:off x="4369435" y="244475"/>
            <a:ext cx="1798955" cy="579755"/>
          </a:xfrm>
          <a:prstGeom prst="rect">
            <a:avLst/>
          </a:prstGeom>
          <a:noFill/>
        </p:spPr>
        <p:txBody>
          <a:bodyPr wrap="square" rtlCol="0">
            <a:noAutofit/>
          </a:bodyPr>
          <a:lstStyle/>
          <a:p>
            <a:r>
              <a:rPr lang="zh-CN" altLang="en-US" sz="2800" b="1">
                <a:solidFill>
                  <a:srgbClr val="4C6FEF"/>
                </a:solidFill>
                <a:latin typeface="微软雅黑" panose="020B0503020204020204" charset="-122"/>
                <a:ea typeface="微软雅黑" panose="020B0503020204020204" charset="-122"/>
              </a:rPr>
              <a:t>技术改进</a:t>
            </a:r>
          </a:p>
        </p:txBody>
      </p:sp>
      <p:sp>
        <p:nvSpPr>
          <p:cNvPr id="24" name="文本框 23"/>
          <p:cNvSpPr txBox="1"/>
          <p:nvPr>
            <p:custDataLst>
              <p:tags r:id="rId2"/>
            </p:custDataLst>
          </p:nvPr>
        </p:nvSpPr>
        <p:spPr>
          <a:xfrm>
            <a:off x="5879465" y="1239520"/>
            <a:ext cx="5300980" cy="4169410"/>
          </a:xfrm>
          <a:prstGeom prst="rect">
            <a:avLst/>
          </a:prstGeom>
          <a:solidFill>
            <a:srgbClr val="000000">
              <a:alpha val="0"/>
            </a:srgbClr>
          </a:solidFill>
        </p:spPr>
        <p:txBody>
          <a:bodyPr wrap="square" rtlCol="0" anchor="t">
            <a:noAutofit/>
          </a:bodyPr>
          <a:lstStyle/>
          <a:p>
            <a:pPr indent="508000" algn="just" fontAlgn="auto">
              <a:lnSpc>
                <a:spcPct val="150000"/>
              </a:lnSpc>
              <a:extLst>
                <a:ext uri="{35155182-B16C-46BC-9424-99874614C6A1}">
                  <wpsdc:indentchars xmlns="" xmlns:wpsdc="http://www.wps.cn/officeDocument/2017/drawingmlCustomData" val="200" checksum="282533468"/>
                </a:ext>
              </a:extLst>
            </a:pPr>
            <a:r>
              <a:rPr 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参考并学习其他社区医疗网页功能设计后，对本次毕设作品的</a:t>
            </a:r>
            <a:r>
              <a:rPr 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智能导诊模块</a:t>
            </a:r>
            <a:r>
              <a:rPr 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功能加以改进。</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在智能导诊页面中，通过</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css</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样式实现了图片切换，使用</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js</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和</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html</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设计出</a:t>
            </a:r>
            <a:r>
              <a:rPr 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部位选择</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的功能，同时参考当下热门的智能问答增添了</a:t>
            </a:r>
            <a:r>
              <a:rPr lang="zh-CN" sz="2000" b="1" dirty="0">
                <a:solidFill>
                  <a:srgbClr val="1440E2"/>
                </a:solidFill>
                <a:latin typeface="微软雅黑" panose="020B0503020204020204" charset="-122"/>
                <a:ea typeface="微软雅黑" panose="020B0503020204020204" charset="-122"/>
                <a:cs typeface="微软雅黑" panose="020B0503020204020204" charset="-122"/>
                <a:sym typeface="+mn-ea"/>
              </a:rPr>
              <a:t>分诊自测</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的环节，最后可以确定用户的大致症状并推荐科室。</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在本网页模块中，前端利用</a:t>
            </a:r>
            <a:r>
              <a:rPr lang="en-US" altLang="zh-CN" sz="2000" dirty="0">
                <a:latin typeface="微软雅黑" panose="020B0503020204020204" charset="-122"/>
                <a:ea typeface="微软雅黑" panose="020B0503020204020204" charset="-122"/>
                <a:cs typeface="微软雅黑" panose="020B0503020204020204" charset="-122"/>
                <a:sym typeface="+mn-ea"/>
              </a:rPr>
              <a:t>js</a:t>
            </a:r>
            <a:r>
              <a:rPr lang="zh-CN" altLang="en-US" sz="2000" dirty="0">
                <a:latin typeface="微软雅黑" panose="020B0503020204020204" charset="-122"/>
                <a:ea typeface="微软雅黑" panose="020B0503020204020204" charset="-122"/>
                <a:cs typeface="微软雅黑" panose="020B0503020204020204" charset="-122"/>
                <a:sym typeface="+mn-ea"/>
              </a:rPr>
              <a:t>对大部分功能进行了实现，通过部位选择、分诊自测、科室推荐三级页面跳转后可进行预约挂号服务。</a:t>
            </a:r>
          </a:p>
        </p:txBody>
      </p:sp>
      <p:sp>
        <p:nvSpPr>
          <p:cNvPr id="26" name="下弧形箭头 25"/>
          <p:cNvSpPr/>
          <p:nvPr/>
        </p:nvSpPr>
        <p:spPr>
          <a:xfrm rot="4020000">
            <a:off x="-656590" y="3525520"/>
            <a:ext cx="2225040" cy="324485"/>
          </a:xfrm>
          <a:prstGeom prst="curvedUpArrow">
            <a:avLst/>
          </a:prstGeom>
          <a:gradFill>
            <a:gsLst>
              <a:gs pos="0">
                <a:srgbClr val="1A6CFB"/>
              </a:gs>
              <a:gs pos="100000">
                <a:srgbClr val="4C6FE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descr="CJA(96`QO3Z]5M~]DUFB%V8"/>
          <p:cNvPicPr>
            <a:picLocks noChangeAspect="1"/>
          </p:cNvPicPr>
          <p:nvPr/>
        </p:nvPicPr>
        <p:blipFill>
          <a:blip r:embed="rId7">
            <a:lum bright="6000"/>
          </a:blip>
          <a:stretch>
            <a:fillRect/>
          </a:stretch>
        </p:blipFill>
        <p:spPr>
          <a:xfrm>
            <a:off x="2377440" y="2242820"/>
            <a:ext cx="3082290" cy="3399790"/>
          </a:xfrm>
          <a:prstGeom prst="rect">
            <a:avLst/>
          </a:prstGeom>
        </p:spPr>
      </p:pic>
      <p:pic>
        <p:nvPicPr>
          <p:cNvPr id="4" name="图片 3" descr="8NOX[V47}JB5~3@M82)7FKA"/>
          <p:cNvPicPr>
            <a:picLocks noChangeAspect="1"/>
          </p:cNvPicPr>
          <p:nvPr/>
        </p:nvPicPr>
        <p:blipFill>
          <a:blip r:embed="rId8">
            <a:lum contrast="-24000"/>
          </a:blip>
          <a:srcRect l="11026" r="27707" b="17766"/>
          <a:stretch>
            <a:fillRect/>
          </a:stretch>
        </p:blipFill>
        <p:spPr>
          <a:xfrm>
            <a:off x="351790" y="1050925"/>
            <a:ext cx="1605915" cy="1924685"/>
          </a:xfrm>
          <a:prstGeom prst="rect">
            <a:avLst/>
          </a:prstGeom>
        </p:spPr>
      </p:pic>
      <p:pic>
        <p:nvPicPr>
          <p:cNvPr id="5" name="图片 4" descr="[J(_A4{L%A}$I~M{63%H2OY"/>
          <p:cNvPicPr>
            <a:picLocks noChangeAspect="1"/>
          </p:cNvPicPr>
          <p:nvPr/>
        </p:nvPicPr>
        <p:blipFill>
          <a:blip r:embed="rId9">
            <a:lum contrast="-24000"/>
          </a:blip>
          <a:srcRect l="8191" r="10604"/>
          <a:stretch>
            <a:fillRect/>
          </a:stretch>
        </p:blipFill>
        <p:spPr>
          <a:xfrm>
            <a:off x="669925" y="2281555"/>
            <a:ext cx="1377950" cy="1558290"/>
          </a:xfrm>
          <a:prstGeom prst="rect">
            <a:avLst/>
          </a:prstGeom>
        </p:spPr>
      </p:pic>
      <p:pic>
        <p:nvPicPr>
          <p:cNvPr id="6" name="图片 5" descr="I]O`JL53@6)AT3BXX52{DHJ"/>
          <p:cNvPicPr>
            <a:picLocks noChangeAspect="1"/>
          </p:cNvPicPr>
          <p:nvPr/>
        </p:nvPicPr>
        <p:blipFill>
          <a:blip r:embed="rId10">
            <a:lum contrast="-12000"/>
          </a:blip>
          <a:srcRect r="40299"/>
          <a:stretch>
            <a:fillRect/>
          </a:stretch>
        </p:blipFill>
        <p:spPr>
          <a:xfrm>
            <a:off x="1063625" y="3747135"/>
            <a:ext cx="1073785" cy="1509395"/>
          </a:xfrm>
          <a:prstGeom prst="rect">
            <a:avLst/>
          </a:prstGeom>
        </p:spPr>
      </p:pic>
      <p:sp>
        <p:nvSpPr>
          <p:cNvPr id="7" name="下弧形箭头 6"/>
          <p:cNvSpPr/>
          <p:nvPr>
            <p:custDataLst>
              <p:tags r:id="rId3"/>
            </p:custDataLst>
          </p:nvPr>
        </p:nvSpPr>
        <p:spPr>
          <a:xfrm rot="12780000">
            <a:off x="2142490" y="1574800"/>
            <a:ext cx="1010920" cy="267335"/>
          </a:xfrm>
          <a:prstGeom prst="curvedUpArrow">
            <a:avLst/>
          </a:prstGeom>
          <a:gradFill>
            <a:gsLst>
              <a:gs pos="0">
                <a:srgbClr val="1A6CFB"/>
              </a:gs>
              <a:gs pos="100000">
                <a:srgbClr val="4C6FE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557520" y="2838450"/>
            <a:ext cx="2774315" cy="995680"/>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771936" y="2645826"/>
            <a:ext cx="1508746" cy="144655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06</a:t>
            </a:r>
          </a:p>
        </p:txBody>
      </p:sp>
      <p:sp>
        <p:nvSpPr>
          <p:cNvPr id="68" name="文本框 67"/>
          <p:cNvSpPr txBox="1"/>
          <p:nvPr/>
        </p:nvSpPr>
        <p:spPr>
          <a:xfrm>
            <a:off x="5866491" y="2953602"/>
            <a:ext cx="2067560" cy="829945"/>
          </a:xfrm>
          <a:prstGeom prst="rect">
            <a:avLst/>
          </a:prstGeom>
          <a:noFill/>
        </p:spPr>
        <p:txBody>
          <a:bodyPr wrap="none" rtlCol="0">
            <a:spAutoFit/>
          </a:bodyPr>
          <a:lstStyle/>
          <a:p>
            <a:r>
              <a:rPr lang="zh-CN" altLang="en-US" sz="4800" spc="600" dirty="0">
                <a:solidFill>
                  <a:schemeClr val="bg1"/>
                </a:solidFill>
                <a:latin typeface="微软雅黑" panose="020B0503020204020204" charset="-122"/>
                <a:ea typeface="微软雅黑" panose="020B0503020204020204" charset="-122"/>
              </a:rPr>
              <a:t>总</a:t>
            </a:r>
            <a:r>
              <a:rPr lang="en-US" altLang="zh-CN" sz="4800" spc="600" dirty="0">
                <a:solidFill>
                  <a:schemeClr val="bg1"/>
                </a:solidFill>
                <a:latin typeface="微软雅黑" panose="020B0503020204020204" charset="-122"/>
                <a:ea typeface="微软雅黑" panose="020B0503020204020204" charset="-122"/>
              </a:rPr>
              <a:t>  </a:t>
            </a:r>
            <a:r>
              <a:rPr lang="zh-CN" altLang="en-US" sz="4800" spc="600" dirty="0">
                <a:solidFill>
                  <a:schemeClr val="bg1"/>
                </a:solidFill>
                <a:latin typeface="微软雅黑" panose="020B0503020204020204" charset="-122"/>
                <a:ea typeface="微软雅黑" panose="020B0503020204020204" charset="-122"/>
              </a:rPr>
              <a:t>结</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4860290"/>
            <a:ext cx="12192000" cy="2009775"/>
          </a:xfrm>
          <a:prstGeom prst="rect">
            <a:avLst/>
          </a:prstGeom>
          <a:gradFill>
            <a:gsLst>
              <a:gs pos="0">
                <a:schemeClr val="bg1">
                  <a:alpha val="0"/>
                </a:schemeClr>
              </a:gs>
              <a:gs pos="100000">
                <a:srgbClr val="1A6CFB">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1" name="对角圆角矩形 40"/>
          <p:cNvSpPr/>
          <p:nvPr/>
        </p:nvSpPr>
        <p:spPr>
          <a:xfrm>
            <a:off x="232410" y="195580"/>
            <a:ext cx="2914650" cy="62865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文本框 41"/>
          <p:cNvSpPr txBox="1"/>
          <p:nvPr/>
        </p:nvSpPr>
        <p:spPr>
          <a:xfrm>
            <a:off x="1021715" y="240665"/>
            <a:ext cx="1359535" cy="583565"/>
          </a:xfrm>
          <a:prstGeom prst="rect">
            <a:avLst/>
          </a:prstGeom>
          <a:noFill/>
        </p:spPr>
        <p:txBody>
          <a:bodyPr wrap="none" rtlCol="0">
            <a:spAutoFit/>
          </a:bodyPr>
          <a:lstStyle/>
          <a:p>
            <a:pPr algn="l"/>
            <a:r>
              <a:rPr lang="zh-CN" sz="3200" b="1" i="1" dirty="0">
                <a:solidFill>
                  <a:srgbClr val="1A6CFB"/>
                </a:solidFill>
                <a:latin typeface="微软雅黑" panose="020B0503020204020204" charset="-122"/>
                <a:ea typeface="微软雅黑" panose="020B0503020204020204" charset="-122"/>
              </a:rPr>
              <a:t>总</a:t>
            </a:r>
            <a:r>
              <a:rPr lang="en-US" altLang="zh-CN" sz="3200" b="1" i="1" dirty="0">
                <a:solidFill>
                  <a:srgbClr val="1A6CFB"/>
                </a:solidFill>
                <a:latin typeface="微软雅黑" panose="020B0503020204020204" charset="-122"/>
                <a:ea typeface="微软雅黑" panose="020B0503020204020204" charset="-122"/>
              </a:rPr>
              <a:t>   </a:t>
            </a:r>
            <a:r>
              <a:rPr lang="zh-CN" sz="3200" b="1" i="1" dirty="0">
                <a:solidFill>
                  <a:srgbClr val="1A6CFB"/>
                </a:solidFill>
                <a:latin typeface="微软雅黑" panose="020B0503020204020204" charset="-122"/>
                <a:ea typeface="微软雅黑" panose="020B0503020204020204" charset="-122"/>
              </a:rPr>
              <a:t>结</a:t>
            </a:r>
          </a:p>
        </p:txBody>
      </p:sp>
      <p:sp>
        <p:nvSpPr>
          <p:cNvPr id="18" name="文本框 17"/>
          <p:cNvSpPr txBox="1"/>
          <p:nvPr/>
        </p:nvSpPr>
        <p:spPr>
          <a:xfrm>
            <a:off x="763905" y="1613535"/>
            <a:ext cx="6222365" cy="3656965"/>
          </a:xfrm>
          <a:prstGeom prst="rect">
            <a:avLst/>
          </a:prstGeom>
          <a:noFill/>
        </p:spPr>
        <p:txBody>
          <a:bodyPr wrap="square" rtlCol="0">
            <a:no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lang="zh-CN" sz="2000" b="1" dirty="0">
                <a:solidFill>
                  <a:srgbClr val="1440E2"/>
                </a:solidFill>
                <a:latin typeface="微软雅黑" panose="020B0503020204020204" charset="-122"/>
                <a:ea typeface="微软雅黑" panose="020B0503020204020204" charset="-122"/>
              </a:rPr>
              <a:t>通过本次毕业设计，我们不仅把所学知识融汇贯通，同时在学习探索的过程中也了解了许多课外的知识，拓宽了视野。虽然由于时间问题，本次项目的部分功能未达到理想要求，但我们坚信学习是一个长期积累的过程，这是我们学生生涯的句点，更是我们人生道路的起点，我们会秉持着持之以恒的心态继续走下去。</a:t>
            </a:r>
            <a:endParaRPr lang="zh-CN" altLang="en-US" sz="2000" b="1" dirty="0">
              <a:solidFill>
                <a:srgbClr val="1440E2"/>
              </a:solidFill>
              <a:latin typeface="微软雅黑" panose="020B0503020204020204" charset="-122"/>
              <a:ea typeface="微软雅黑" panose="020B0503020204020204" charset="-122"/>
            </a:endParaRPr>
          </a:p>
        </p:txBody>
      </p:sp>
      <p:grpSp>
        <p:nvGrpSpPr>
          <p:cNvPr id="19" name="Group 4"/>
          <p:cNvGrpSpPr>
            <a:grpSpLocks noChangeAspect="1"/>
          </p:cNvGrpSpPr>
          <p:nvPr/>
        </p:nvGrpSpPr>
        <p:grpSpPr bwMode="auto">
          <a:xfrm>
            <a:off x="7129347" y="965573"/>
            <a:ext cx="4634557" cy="4323343"/>
            <a:chOff x="2335" y="960"/>
            <a:chExt cx="3440" cy="3209"/>
          </a:xfrm>
        </p:grpSpPr>
        <p:sp>
          <p:nvSpPr>
            <p:cNvPr id="20" name="Freeform 5"/>
            <p:cNvSpPr/>
            <p:nvPr>
              <p:custDataLst>
                <p:tags r:id="rId1"/>
              </p:custDataLst>
            </p:nvPr>
          </p:nvSpPr>
          <p:spPr bwMode="auto">
            <a:xfrm>
              <a:off x="2335" y="3248"/>
              <a:ext cx="2807" cy="921"/>
            </a:xfrm>
            <a:custGeom>
              <a:avLst/>
              <a:gdLst>
                <a:gd name="T0" fmla="*/ 0 w 448"/>
                <a:gd name="T1" fmla="*/ 143 h 147"/>
                <a:gd name="T2" fmla="*/ 448 w 448"/>
                <a:gd name="T3" fmla="*/ 147 h 147"/>
                <a:gd name="T4" fmla="*/ 0 w 448"/>
                <a:gd name="T5" fmla="*/ 143 h 147"/>
              </a:gdLst>
              <a:ahLst/>
              <a:cxnLst>
                <a:cxn ang="0">
                  <a:pos x="T0" y="T1"/>
                </a:cxn>
                <a:cxn ang="0">
                  <a:pos x="T2" y="T3"/>
                </a:cxn>
                <a:cxn ang="0">
                  <a:pos x="T4" y="T5"/>
                </a:cxn>
              </a:cxnLst>
              <a:rect l="0" t="0" r="r" b="b"/>
              <a:pathLst>
                <a:path w="448" h="147">
                  <a:moveTo>
                    <a:pt x="0" y="143"/>
                  </a:moveTo>
                  <a:cubicBezTo>
                    <a:pt x="0" y="143"/>
                    <a:pt x="215" y="56"/>
                    <a:pt x="448" y="147"/>
                  </a:cubicBezTo>
                  <a:cubicBezTo>
                    <a:pt x="448" y="147"/>
                    <a:pt x="269" y="0"/>
                    <a:pt x="0" y="143"/>
                  </a:cubicBezTo>
                  <a:close/>
                </a:path>
              </a:pathLst>
            </a:custGeom>
            <a:solidFill>
              <a:srgbClr val="1A6CFB"/>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21" name="Freeform 6"/>
            <p:cNvSpPr/>
            <p:nvPr>
              <p:custDataLst>
                <p:tags r:id="rId2"/>
              </p:custDataLst>
            </p:nvPr>
          </p:nvSpPr>
          <p:spPr bwMode="auto">
            <a:xfrm>
              <a:off x="3344" y="2270"/>
              <a:ext cx="1209" cy="1736"/>
            </a:xfrm>
            <a:custGeom>
              <a:avLst/>
              <a:gdLst>
                <a:gd name="T0" fmla="*/ 149 w 193"/>
                <a:gd name="T1" fmla="*/ 248 h 277"/>
                <a:gd name="T2" fmla="*/ 193 w 193"/>
                <a:gd name="T3" fmla="*/ 49 h 277"/>
                <a:gd name="T4" fmla="*/ 124 w 193"/>
                <a:gd name="T5" fmla="*/ 90 h 277"/>
                <a:gd name="T6" fmla="*/ 24 w 193"/>
                <a:gd name="T7" fmla="*/ 0 h 277"/>
                <a:gd name="T8" fmla="*/ 74 w 193"/>
                <a:gd name="T9" fmla="*/ 133 h 277"/>
                <a:gd name="T10" fmla="*/ 0 w 193"/>
                <a:gd name="T11" fmla="*/ 260 h 277"/>
                <a:gd name="T12" fmla="*/ 56 w 193"/>
                <a:gd name="T13" fmla="*/ 234 h 277"/>
                <a:gd name="T14" fmla="*/ 95 w 193"/>
                <a:gd name="T15" fmla="*/ 188 h 277"/>
                <a:gd name="T16" fmla="*/ 139 w 193"/>
                <a:gd name="T17" fmla="*/ 256 h 277"/>
                <a:gd name="T18" fmla="*/ 149 w 193"/>
                <a:gd name="T19" fmla="*/ 2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77">
                  <a:moveTo>
                    <a:pt x="149" y="248"/>
                  </a:moveTo>
                  <a:cubicBezTo>
                    <a:pt x="149" y="248"/>
                    <a:pt x="84" y="120"/>
                    <a:pt x="193" y="49"/>
                  </a:cubicBezTo>
                  <a:cubicBezTo>
                    <a:pt x="193" y="49"/>
                    <a:pt x="165" y="46"/>
                    <a:pt x="124" y="90"/>
                  </a:cubicBezTo>
                  <a:cubicBezTo>
                    <a:pt x="82" y="135"/>
                    <a:pt x="76" y="29"/>
                    <a:pt x="24" y="0"/>
                  </a:cubicBezTo>
                  <a:cubicBezTo>
                    <a:pt x="24" y="0"/>
                    <a:pt x="67" y="67"/>
                    <a:pt x="74" y="133"/>
                  </a:cubicBezTo>
                  <a:cubicBezTo>
                    <a:pt x="82" y="199"/>
                    <a:pt x="0" y="260"/>
                    <a:pt x="0" y="260"/>
                  </a:cubicBezTo>
                  <a:cubicBezTo>
                    <a:pt x="0" y="260"/>
                    <a:pt x="30" y="261"/>
                    <a:pt x="56" y="234"/>
                  </a:cubicBezTo>
                  <a:cubicBezTo>
                    <a:pt x="81" y="207"/>
                    <a:pt x="84" y="184"/>
                    <a:pt x="95" y="188"/>
                  </a:cubicBezTo>
                  <a:cubicBezTo>
                    <a:pt x="106" y="193"/>
                    <a:pt x="119" y="245"/>
                    <a:pt x="139" y="256"/>
                  </a:cubicBezTo>
                  <a:cubicBezTo>
                    <a:pt x="160" y="267"/>
                    <a:pt x="166" y="277"/>
                    <a:pt x="149" y="248"/>
                  </a:cubicBezTo>
                  <a:close/>
                </a:path>
              </a:pathLst>
            </a:custGeom>
            <a:solidFill>
              <a:srgbClr val="1A6CFB"/>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22" name="Freeform 7"/>
            <p:cNvSpPr/>
            <p:nvPr>
              <p:custDataLst>
                <p:tags r:id="rId3"/>
              </p:custDataLst>
            </p:nvPr>
          </p:nvSpPr>
          <p:spPr bwMode="auto">
            <a:xfrm>
              <a:off x="4629" y="1850"/>
              <a:ext cx="914" cy="721"/>
            </a:xfrm>
            <a:custGeom>
              <a:avLst/>
              <a:gdLst>
                <a:gd name="T0" fmla="*/ 0 w 146"/>
                <a:gd name="T1" fmla="*/ 114 h 115"/>
                <a:gd name="T2" fmla="*/ 146 w 146"/>
                <a:gd name="T3" fmla="*/ 18 h 115"/>
                <a:gd name="T4" fmla="*/ 0 w 146"/>
                <a:gd name="T5" fmla="*/ 114 h 115"/>
              </a:gdLst>
              <a:ahLst/>
              <a:cxnLst>
                <a:cxn ang="0">
                  <a:pos x="T0" y="T1"/>
                </a:cxn>
                <a:cxn ang="0">
                  <a:pos x="T2" y="T3"/>
                </a:cxn>
                <a:cxn ang="0">
                  <a:pos x="T4" y="T5"/>
                </a:cxn>
              </a:cxnLst>
              <a:rect l="0" t="0" r="r" b="b"/>
              <a:pathLst>
                <a:path w="146" h="115">
                  <a:moveTo>
                    <a:pt x="0" y="114"/>
                  </a:moveTo>
                  <a:cubicBezTo>
                    <a:pt x="0" y="114"/>
                    <a:pt x="31" y="0"/>
                    <a:pt x="146" y="18"/>
                  </a:cubicBezTo>
                  <a:cubicBezTo>
                    <a:pt x="146" y="18"/>
                    <a:pt x="126" y="115"/>
                    <a:pt x="0" y="114"/>
                  </a:cubicBezTo>
                  <a:close/>
                </a:path>
              </a:pathLst>
            </a:custGeom>
            <a:solidFill>
              <a:srgbClr val="1A6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cs typeface="+mn-ea"/>
                <a:sym typeface="+mn-lt"/>
              </a:endParaRPr>
            </a:p>
          </p:txBody>
        </p:sp>
        <p:sp>
          <p:nvSpPr>
            <p:cNvPr id="23" name="Freeform 8"/>
            <p:cNvSpPr/>
            <p:nvPr>
              <p:custDataLst>
                <p:tags r:id="rId4"/>
              </p:custDataLst>
            </p:nvPr>
          </p:nvSpPr>
          <p:spPr bwMode="auto">
            <a:xfrm>
              <a:off x="4246" y="1787"/>
              <a:ext cx="621" cy="715"/>
            </a:xfrm>
            <a:custGeom>
              <a:avLst/>
              <a:gdLst>
                <a:gd name="T0" fmla="*/ 48 w 99"/>
                <a:gd name="T1" fmla="*/ 114 h 114"/>
                <a:gd name="T2" fmla="*/ 56 w 99"/>
                <a:gd name="T3" fmla="*/ 0 h 114"/>
                <a:gd name="T4" fmla="*/ 48 w 99"/>
                <a:gd name="T5" fmla="*/ 114 h 114"/>
              </a:gdLst>
              <a:ahLst/>
              <a:cxnLst>
                <a:cxn ang="0">
                  <a:pos x="T0" y="T1"/>
                </a:cxn>
                <a:cxn ang="0">
                  <a:pos x="T2" y="T3"/>
                </a:cxn>
                <a:cxn ang="0">
                  <a:pos x="T4" y="T5"/>
                </a:cxn>
              </a:cxnLst>
              <a:rect l="0" t="0" r="r" b="b"/>
              <a:pathLst>
                <a:path w="99" h="114">
                  <a:moveTo>
                    <a:pt x="48" y="114"/>
                  </a:moveTo>
                  <a:cubicBezTo>
                    <a:pt x="48" y="114"/>
                    <a:pt x="0" y="53"/>
                    <a:pt x="56" y="0"/>
                  </a:cubicBezTo>
                  <a:cubicBezTo>
                    <a:pt x="56" y="0"/>
                    <a:pt x="99" y="49"/>
                    <a:pt x="48" y="114"/>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24" name="Freeform 9"/>
            <p:cNvSpPr/>
            <p:nvPr>
              <p:custDataLst>
                <p:tags r:id="rId5"/>
              </p:custDataLst>
            </p:nvPr>
          </p:nvSpPr>
          <p:spPr bwMode="auto">
            <a:xfrm>
              <a:off x="4647" y="1367"/>
              <a:ext cx="596" cy="665"/>
            </a:xfrm>
            <a:custGeom>
              <a:avLst/>
              <a:gdLst>
                <a:gd name="T0" fmla="*/ 26 w 95"/>
                <a:gd name="T1" fmla="*/ 106 h 106"/>
                <a:gd name="T2" fmla="*/ 70 w 95"/>
                <a:gd name="T3" fmla="*/ 0 h 106"/>
                <a:gd name="T4" fmla="*/ 26 w 95"/>
                <a:gd name="T5" fmla="*/ 106 h 106"/>
              </a:gdLst>
              <a:ahLst/>
              <a:cxnLst>
                <a:cxn ang="0">
                  <a:pos x="T0" y="T1"/>
                </a:cxn>
                <a:cxn ang="0">
                  <a:pos x="T2" y="T3"/>
                </a:cxn>
                <a:cxn ang="0">
                  <a:pos x="T4" y="T5"/>
                </a:cxn>
              </a:cxnLst>
              <a:rect l="0" t="0" r="r" b="b"/>
              <a:pathLst>
                <a:path w="95" h="106">
                  <a:moveTo>
                    <a:pt x="26" y="106"/>
                  </a:moveTo>
                  <a:cubicBezTo>
                    <a:pt x="26" y="106"/>
                    <a:pt x="0" y="33"/>
                    <a:pt x="70" y="0"/>
                  </a:cubicBezTo>
                  <a:cubicBezTo>
                    <a:pt x="70" y="0"/>
                    <a:pt x="95" y="60"/>
                    <a:pt x="26" y="106"/>
                  </a:cubicBezTo>
                  <a:close/>
                </a:path>
              </a:pathLst>
            </a:custGeom>
            <a:solidFill>
              <a:srgbClr val="1440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cs typeface="+mn-ea"/>
                <a:sym typeface="+mn-lt"/>
              </a:endParaRPr>
            </a:p>
          </p:txBody>
        </p:sp>
        <p:sp>
          <p:nvSpPr>
            <p:cNvPr id="26" name="Freeform 10"/>
            <p:cNvSpPr/>
            <p:nvPr>
              <p:custDataLst>
                <p:tags r:id="rId6"/>
              </p:custDataLst>
            </p:nvPr>
          </p:nvSpPr>
          <p:spPr bwMode="auto">
            <a:xfrm>
              <a:off x="3212" y="960"/>
              <a:ext cx="608" cy="721"/>
            </a:xfrm>
            <a:custGeom>
              <a:avLst/>
              <a:gdLst>
                <a:gd name="T0" fmla="*/ 57 w 97"/>
                <a:gd name="T1" fmla="*/ 115 h 115"/>
                <a:gd name="T2" fmla="*/ 47 w 97"/>
                <a:gd name="T3" fmla="*/ 0 h 115"/>
                <a:gd name="T4" fmla="*/ 57 w 97"/>
                <a:gd name="T5" fmla="*/ 115 h 115"/>
              </a:gdLst>
              <a:ahLst/>
              <a:cxnLst>
                <a:cxn ang="0">
                  <a:pos x="T0" y="T1"/>
                </a:cxn>
                <a:cxn ang="0">
                  <a:pos x="T2" y="T3"/>
                </a:cxn>
                <a:cxn ang="0">
                  <a:pos x="T4" y="T5"/>
                </a:cxn>
              </a:cxnLst>
              <a:rect l="0" t="0" r="r" b="b"/>
              <a:pathLst>
                <a:path w="97" h="115">
                  <a:moveTo>
                    <a:pt x="57" y="115"/>
                  </a:moveTo>
                  <a:cubicBezTo>
                    <a:pt x="57" y="115"/>
                    <a:pt x="0" y="61"/>
                    <a:pt x="47" y="0"/>
                  </a:cubicBezTo>
                  <a:cubicBezTo>
                    <a:pt x="47" y="0"/>
                    <a:pt x="97" y="43"/>
                    <a:pt x="57" y="115"/>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28" name="Freeform 11"/>
            <p:cNvSpPr/>
            <p:nvPr>
              <p:custDataLst>
                <p:tags r:id="rId7"/>
              </p:custDataLst>
            </p:nvPr>
          </p:nvSpPr>
          <p:spPr bwMode="auto">
            <a:xfrm>
              <a:off x="2504" y="1768"/>
              <a:ext cx="502" cy="446"/>
            </a:xfrm>
            <a:custGeom>
              <a:avLst/>
              <a:gdLst>
                <a:gd name="T0" fmla="*/ 80 w 80"/>
                <a:gd name="T1" fmla="*/ 51 h 71"/>
                <a:gd name="T2" fmla="*/ 0 w 80"/>
                <a:gd name="T3" fmla="*/ 20 h 71"/>
                <a:gd name="T4" fmla="*/ 80 w 80"/>
                <a:gd name="T5" fmla="*/ 51 h 71"/>
              </a:gdLst>
              <a:ahLst/>
              <a:cxnLst>
                <a:cxn ang="0">
                  <a:pos x="T0" y="T1"/>
                </a:cxn>
                <a:cxn ang="0">
                  <a:pos x="T2" y="T3"/>
                </a:cxn>
                <a:cxn ang="0">
                  <a:pos x="T4" y="T5"/>
                </a:cxn>
              </a:cxnLst>
              <a:rect l="0" t="0" r="r" b="b"/>
              <a:pathLst>
                <a:path w="80" h="71">
                  <a:moveTo>
                    <a:pt x="80" y="51"/>
                  </a:moveTo>
                  <a:cubicBezTo>
                    <a:pt x="80" y="51"/>
                    <a:pt x="25" y="71"/>
                    <a:pt x="0" y="20"/>
                  </a:cubicBezTo>
                  <a:cubicBezTo>
                    <a:pt x="0" y="20"/>
                    <a:pt x="45" y="0"/>
                    <a:pt x="80" y="51"/>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29" name="Freeform 12"/>
            <p:cNvSpPr/>
            <p:nvPr>
              <p:custDataLst>
                <p:tags r:id="rId8"/>
              </p:custDataLst>
            </p:nvPr>
          </p:nvSpPr>
          <p:spPr bwMode="auto">
            <a:xfrm>
              <a:off x="5111" y="2483"/>
              <a:ext cx="664" cy="596"/>
            </a:xfrm>
            <a:custGeom>
              <a:avLst/>
              <a:gdLst>
                <a:gd name="T0" fmla="*/ 106 w 106"/>
                <a:gd name="T1" fmla="*/ 70 h 95"/>
                <a:gd name="T2" fmla="*/ 0 w 106"/>
                <a:gd name="T3" fmla="*/ 24 h 95"/>
                <a:gd name="T4" fmla="*/ 106 w 106"/>
                <a:gd name="T5" fmla="*/ 70 h 95"/>
              </a:gdLst>
              <a:ahLst/>
              <a:cxnLst>
                <a:cxn ang="0">
                  <a:pos x="T0" y="T1"/>
                </a:cxn>
                <a:cxn ang="0">
                  <a:pos x="T2" y="T3"/>
                </a:cxn>
                <a:cxn ang="0">
                  <a:pos x="T4" y="T5"/>
                </a:cxn>
              </a:cxnLst>
              <a:rect l="0" t="0" r="r" b="b"/>
              <a:pathLst>
                <a:path w="106" h="95">
                  <a:moveTo>
                    <a:pt x="106" y="70"/>
                  </a:moveTo>
                  <a:cubicBezTo>
                    <a:pt x="106" y="70"/>
                    <a:pt x="32" y="95"/>
                    <a:pt x="0" y="24"/>
                  </a:cubicBezTo>
                  <a:cubicBezTo>
                    <a:pt x="0" y="24"/>
                    <a:pt x="61" y="0"/>
                    <a:pt x="106" y="70"/>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30" name="Freeform 13"/>
            <p:cNvSpPr/>
            <p:nvPr>
              <p:custDataLst>
                <p:tags r:id="rId9"/>
              </p:custDataLst>
            </p:nvPr>
          </p:nvSpPr>
          <p:spPr bwMode="auto">
            <a:xfrm>
              <a:off x="3776" y="2051"/>
              <a:ext cx="646" cy="752"/>
            </a:xfrm>
            <a:custGeom>
              <a:avLst/>
              <a:gdLst>
                <a:gd name="T0" fmla="*/ 38 w 103"/>
                <a:gd name="T1" fmla="*/ 120 h 120"/>
                <a:gd name="T2" fmla="*/ 68 w 103"/>
                <a:gd name="T3" fmla="*/ 0 h 120"/>
                <a:gd name="T4" fmla="*/ 38 w 103"/>
                <a:gd name="T5" fmla="*/ 120 h 120"/>
              </a:gdLst>
              <a:ahLst/>
              <a:cxnLst>
                <a:cxn ang="0">
                  <a:pos x="T0" y="T1"/>
                </a:cxn>
                <a:cxn ang="0">
                  <a:pos x="T2" y="T3"/>
                </a:cxn>
                <a:cxn ang="0">
                  <a:pos x="T4" y="T5"/>
                </a:cxn>
              </a:cxnLst>
              <a:rect l="0" t="0" r="r" b="b"/>
              <a:pathLst>
                <a:path w="103" h="120">
                  <a:moveTo>
                    <a:pt x="38" y="120"/>
                  </a:moveTo>
                  <a:cubicBezTo>
                    <a:pt x="38" y="120"/>
                    <a:pt x="0" y="40"/>
                    <a:pt x="68" y="0"/>
                  </a:cubicBezTo>
                  <a:cubicBezTo>
                    <a:pt x="68" y="0"/>
                    <a:pt x="103" y="66"/>
                    <a:pt x="38" y="120"/>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31" name="Freeform 14"/>
            <p:cNvSpPr/>
            <p:nvPr>
              <p:custDataLst>
                <p:tags r:id="rId10"/>
              </p:custDataLst>
            </p:nvPr>
          </p:nvSpPr>
          <p:spPr bwMode="auto">
            <a:xfrm>
              <a:off x="4610" y="2558"/>
              <a:ext cx="633" cy="577"/>
            </a:xfrm>
            <a:custGeom>
              <a:avLst/>
              <a:gdLst>
                <a:gd name="T0" fmla="*/ 101 w 101"/>
                <a:gd name="T1" fmla="*/ 74 h 92"/>
                <a:gd name="T2" fmla="*/ 0 w 101"/>
                <a:gd name="T3" fmla="*/ 19 h 92"/>
                <a:gd name="T4" fmla="*/ 101 w 101"/>
                <a:gd name="T5" fmla="*/ 74 h 92"/>
              </a:gdLst>
              <a:ahLst/>
              <a:cxnLst>
                <a:cxn ang="0">
                  <a:pos x="T0" y="T1"/>
                </a:cxn>
                <a:cxn ang="0">
                  <a:pos x="T2" y="T3"/>
                </a:cxn>
                <a:cxn ang="0">
                  <a:pos x="T4" y="T5"/>
                </a:cxn>
              </a:cxnLst>
              <a:rect l="0" t="0" r="r" b="b"/>
              <a:pathLst>
                <a:path w="101" h="92">
                  <a:moveTo>
                    <a:pt x="101" y="74"/>
                  </a:moveTo>
                  <a:cubicBezTo>
                    <a:pt x="101" y="74"/>
                    <a:pt x="25" y="92"/>
                    <a:pt x="0" y="19"/>
                  </a:cubicBezTo>
                  <a:cubicBezTo>
                    <a:pt x="0" y="19"/>
                    <a:pt x="63" y="0"/>
                    <a:pt x="101" y="74"/>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32" name="Freeform 15"/>
            <p:cNvSpPr/>
            <p:nvPr>
              <p:custDataLst>
                <p:tags r:id="rId11"/>
              </p:custDataLst>
            </p:nvPr>
          </p:nvSpPr>
          <p:spPr bwMode="auto">
            <a:xfrm>
              <a:off x="2805" y="1348"/>
              <a:ext cx="733" cy="928"/>
            </a:xfrm>
            <a:custGeom>
              <a:avLst/>
              <a:gdLst>
                <a:gd name="T0" fmla="*/ 113 w 117"/>
                <a:gd name="T1" fmla="*/ 148 h 148"/>
                <a:gd name="T2" fmla="*/ 19 w 117"/>
                <a:gd name="T3" fmla="*/ 0 h 148"/>
                <a:gd name="T4" fmla="*/ 113 w 117"/>
                <a:gd name="T5" fmla="*/ 148 h 148"/>
              </a:gdLst>
              <a:ahLst/>
              <a:cxnLst>
                <a:cxn ang="0">
                  <a:pos x="T0" y="T1"/>
                </a:cxn>
                <a:cxn ang="0">
                  <a:pos x="T2" y="T3"/>
                </a:cxn>
                <a:cxn ang="0">
                  <a:pos x="T4" y="T5"/>
                </a:cxn>
              </a:cxnLst>
              <a:rect l="0" t="0" r="r" b="b"/>
              <a:pathLst>
                <a:path w="117" h="148">
                  <a:moveTo>
                    <a:pt x="113" y="148"/>
                  </a:moveTo>
                  <a:cubicBezTo>
                    <a:pt x="113" y="148"/>
                    <a:pt x="0" y="116"/>
                    <a:pt x="19" y="0"/>
                  </a:cubicBezTo>
                  <a:cubicBezTo>
                    <a:pt x="19" y="0"/>
                    <a:pt x="117" y="22"/>
                    <a:pt x="113" y="148"/>
                  </a:cubicBezTo>
                  <a:close/>
                </a:path>
              </a:pathLst>
            </a:custGeom>
            <a:solidFill>
              <a:srgbClr val="1A6CFB"/>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33" name="Freeform 16"/>
            <p:cNvSpPr/>
            <p:nvPr>
              <p:custDataLst>
                <p:tags r:id="rId12"/>
              </p:custDataLst>
            </p:nvPr>
          </p:nvSpPr>
          <p:spPr bwMode="auto">
            <a:xfrm>
              <a:off x="2761" y="2032"/>
              <a:ext cx="721" cy="620"/>
            </a:xfrm>
            <a:custGeom>
              <a:avLst/>
              <a:gdLst>
                <a:gd name="T0" fmla="*/ 115 w 115"/>
                <a:gd name="T1" fmla="*/ 51 h 99"/>
                <a:gd name="T2" fmla="*/ 0 w 115"/>
                <a:gd name="T3" fmla="*/ 43 h 99"/>
                <a:gd name="T4" fmla="*/ 115 w 115"/>
                <a:gd name="T5" fmla="*/ 51 h 99"/>
              </a:gdLst>
              <a:ahLst/>
              <a:cxnLst>
                <a:cxn ang="0">
                  <a:pos x="T0" y="T1"/>
                </a:cxn>
                <a:cxn ang="0">
                  <a:pos x="T2" y="T3"/>
                </a:cxn>
                <a:cxn ang="0">
                  <a:pos x="T4" y="T5"/>
                </a:cxn>
              </a:cxnLst>
              <a:rect l="0" t="0" r="r" b="b"/>
              <a:pathLst>
                <a:path w="115" h="99">
                  <a:moveTo>
                    <a:pt x="115" y="51"/>
                  </a:moveTo>
                  <a:cubicBezTo>
                    <a:pt x="115" y="51"/>
                    <a:pt x="53" y="99"/>
                    <a:pt x="0" y="43"/>
                  </a:cubicBezTo>
                  <a:cubicBezTo>
                    <a:pt x="0" y="43"/>
                    <a:pt x="50" y="0"/>
                    <a:pt x="115" y="51"/>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sp>
          <p:nvSpPr>
            <p:cNvPr id="34" name="Freeform 17"/>
            <p:cNvSpPr/>
            <p:nvPr>
              <p:custDataLst>
                <p:tags r:id="rId13"/>
              </p:custDataLst>
            </p:nvPr>
          </p:nvSpPr>
          <p:spPr bwMode="auto">
            <a:xfrm>
              <a:off x="3457" y="1336"/>
              <a:ext cx="871" cy="965"/>
            </a:xfrm>
            <a:custGeom>
              <a:avLst/>
              <a:gdLst>
                <a:gd name="T0" fmla="*/ 113 w 139"/>
                <a:gd name="T1" fmla="*/ 0 h 154"/>
                <a:gd name="T2" fmla="*/ 28 w 139"/>
                <a:gd name="T3" fmla="*/ 154 h 154"/>
                <a:gd name="T4" fmla="*/ 113 w 139"/>
                <a:gd name="T5" fmla="*/ 0 h 154"/>
              </a:gdLst>
              <a:ahLst/>
              <a:cxnLst>
                <a:cxn ang="0">
                  <a:pos x="T0" y="T1"/>
                </a:cxn>
                <a:cxn ang="0">
                  <a:pos x="T2" y="T3"/>
                </a:cxn>
                <a:cxn ang="0">
                  <a:pos x="T4" y="T5"/>
                </a:cxn>
              </a:cxnLst>
              <a:rect l="0" t="0" r="r" b="b"/>
              <a:pathLst>
                <a:path w="139" h="154">
                  <a:moveTo>
                    <a:pt x="113" y="0"/>
                  </a:moveTo>
                  <a:cubicBezTo>
                    <a:pt x="113" y="0"/>
                    <a:pt x="139" y="116"/>
                    <a:pt x="28" y="154"/>
                  </a:cubicBezTo>
                  <a:cubicBezTo>
                    <a:pt x="28" y="154"/>
                    <a:pt x="0" y="57"/>
                    <a:pt x="113" y="0"/>
                  </a:cubicBezTo>
                  <a:close/>
                </a:path>
              </a:pathLst>
            </a:custGeom>
            <a:solidFill>
              <a:srgbClr val="1440E2"/>
            </a:solidFill>
            <a:ln>
              <a:noFill/>
            </a:ln>
          </p:spPr>
          <p:txBody>
            <a:bodyPr vert="horz" wrap="square" lIns="91440" tIns="45720" rIns="91440" bIns="45720" numCol="1" anchor="t" anchorCtr="0" compatLnSpc="1">
              <a:noAutofit/>
            </a:bodyPr>
            <a:lstStyle/>
            <a:p>
              <a:pPr lvl="0" algn="l">
                <a:buClrTx/>
                <a:buSzTx/>
                <a:buFontTx/>
              </a:pPr>
              <a:endParaRPr lang="en-US" sz="200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checkerboard(across)">
                                      <p:cBhvr>
                                        <p:cTn id="10" dur="500"/>
                                        <p:tgtEl>
                                          <p:spTgt spid="4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checkerboard(across)">
                                      <p:cBhvr>
                                        <p:cTn id="13" dur="500"/>
                                        <p:tgtEl>
                                          <p:spTgt spid="4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heckerboard(across)">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P spid="41" grpId="0" bldLvl="0" animBg="1"/>
      <p:bldP spid="41" grpId="1" animBg="1"/>
      <p:bldP spid="42" grpId="0"/>
      <p:bldP spid="42" grpId="1"/>
      <p:bldP spid="18" grpId="0"/>
      <p:bldP spid="1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60"/>
          <p:cNvSpPr/>
          <p:nvPr/>
        </p:nvSpPr>
        <p:spPr>
          <a:xfrm rot="19890345">
            <a:off x="10233924" y="1570401"/>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直角三角形 2"/>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7" name="任意多边形: 形状 56"/>
          <p:cNvSpPr/>
          <p:nvPr/>
        </p:nvSpPr>
        <p:spPr>
          <a:xfrm rot="19890345">
            <a:off x="-1573348" y="215642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 name="矩形: 圆角 3"/>
          <p:cNvSpPr/>
          <p:nvPr/>
        </p:nvSpPr>
        <p:spPr>
          <a:xfrm rot="2567756">
            <a:off x="1227436" y="446615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任意多边形: 形状 58"/>
          <p:cNvSpPr/>
          <p:nvPr/>
        </p:nvSpPr>
        <p:spPr>
          <a:xfrm rot="18754219">
            <a:off x="10321125" y="2148592"/>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rot="12247870">
            <a:off x="3523391" y="-1088422"/>
            <a:ext cx="1691768" cy="1444676"/>
            <a:chOff x="3922824" y="1602001"/>
            <a:chExt cx="5430493" cy="4637337"/>
          </a:xfrm>
        </p:grpSpPr>
        <p:sp>
          <p:nvSpPr>
            <p:cNvPr id="20" name="矩形: 圆角 19"/>
            <p:cNvSpPr/>
            <p:nvPr/>
          </p:nvSpPr>
          <p:spPr>
            <a:xfrm rot="19890345">
              <a:off x="3922824" y="1772830"/>
              <a:ext cx="3125754" cy="3125754"/>
            </a:xfrm>
            <a:prstGeom prst="roundRect">
              <a:avLst/>
            </a:prstGeom>
            <a:solidFill>
              <a:srgbClr val="4C6FEF"/>
            </a:solidFill>
            <a:ln>
              <a:noFill/>
            </a:ln>
            <a:effectLst>
              <a:outerShdw blurRad="3429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1" name="矩形: 圆角 20"/>
            <p:cNvSpPr/>
            <p:nvPr/>
          </p:nvSpPr>
          <p:spPr>
            <a:xfrm rot="18754219">
              <a:off x="4715980" y="1602001"/>
              <a:ext cx="4637337" cy="4637337"/>
            </a:xfrm>
            <a:prstGeom prst="roundRect">
              <a:avLst/>
            </a:pr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cxnSp>
        <p:nvCxnSpPr>
          <p:cNvPr id="31" name="直接连接符 30"/>
          <p:cNvCxnSpPr/>
          <p:nvPr/>
        </p:nvCxnSpPr>
        <p:spPr>
          <a:xfrm>
            <a:off x="3316550" y="2648585"/>
            <a:ext cx="5465135" cy="0"/>
          </a:xfrm>
          <a:prstGeom prst="line">
            <a:avLst/>
          </a:prstGeom>
          <a:ln w="31750" cap="rnd">
            <a:gradFill flip="none" rotWithShape="1">
              <a:gsLst>
                <a:gs pos="0">
                  <a:schemeClr val="bg1">
                    <a:alpha val="0"/>
                  </a:schemeClr>
                </a:gs>
                <a:gs pos="100000">
                  <a:srgbClr val="1440E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316550" y="4128888"/>
            <a:ext cx="5465135" cy="0"/>
          </a:xfrm>
          <a:prstGeom prst="line">
            <a:avLst/>
          </a:prstGeom>
          <a:ln w="31750" cap="rnd">
            <a:gradFill flip="none" rotWithShape="1">
              <a:gsLst>
                <a:gs pos="0">
                  <a:schemeClr val="bg1">
                    <a:alpha val="0"/>
                  </a:schemeClr>
                </a:gs>
                <a:gs pos="100000">
                  <a:srgbClr val="1440E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5" name="图片 4" descr="1111111"/>
          <p:cNvPicPr>
            <a:picLocks noChangeAspect="1"/>
          </p:cNvPicPr>
          <p:nvPr>
            <p:custDataLst>
              <p:tags r:id="rId1"/>
            </p:custDataLst>
          </p:nvPr>
        </p:nvPicPr>
        <p:blipFill>
          <a:blip r:embed="rId5"/>
          <a:stretch>
            <a:fillRect/>
          </a:stretch>
        </p:blipFill>
        <p:spPr>
          <a:xfrm>
            <a:off x="558165" y="467360"/>
            <a:ext cx="546735" cy="546100"/>
          </a:xfrm>
          <a:prstGeom prst="rect">
            <a:avLst/>
          </a:prstGeom>
        </p:spPr>
      </p:pic>
      <p:pic>
        <p:nvPicPr>
          <p:cNvPr id="6" name="图片 5" descr="校标logo (1)"/>
          <p:cNvPicPr>
            <a:picLocks noChangeAspect="1"/>
          </p:cNvPicPr>
          <p:nvPr>
            <p:custDataLst>
              <p:tags r:id="rId2"/>
            </p:custDataLst>
          </p:nvPr>
        </p:nvPicPr>
        <p:blipFill>
          <a:blip r:embed="rId6"/>
          <a:stretch>
            <a:fillRect/>
          </a:stretch>
        </p:blipFill>
        <p:spPr>
          <a:xfrm>
            <a:off x="1354455" y="493395"/>
            <a:ext cx="1810385" cy="523240"/>
          </a:xfrm>
          <a:prstGeom prst="rect">
            <a:avLst/>
          </a:prstGeom>
        </p:spPr>
      </p:pic>
      <p:sp>
        <p:nvSpPr>
          <p:cNvPr id="7" name="文本框 6"/>
          <p:cNvSpPr txBox="1"/>
          <p:nvPr>
            <p:custDataLst>
              <p:tags r:id="rId3"/>
            </p:custDataLst>
          </p:nvPr>
        </p:nvSpPr>
        <p:spPr>
          <a:xfrm>
            <a:off x="1378585" y="2856865"/>
            <a:ext cx="9572625" cy="1205230"/>
          </a:xfrm>
          <a:prstGeom prst="rect">
            <a:avLst/>
          </a:prstGeom>
          <a:noFill/>
        </p:spPr>
        <p:txBody>
          <a:bodyPr wrap="square" rtlCol="0">
            <a:noAutofit/>
          </a:bodyPr>
          <a:lstStyle/>
          <a:p>
            <a:r>
              <a:rPr lang="zh-CN" altLang="en-US" sz="6600" b="1" spc="300" dirty="0">
                <a:solidFill>
                  <a:schemeClr val="bg2">
                    <a:lumMod val="10000"/>
                  </a:schemeClr>
                </a:solidFill>
                <a:latin typeface="微软雅黑" panose="020B0503020204020204" charset="-122"/>
                <a:ea typeface="微软雅黑" panose="020B0503020204020204" charset="-122"/>
              </a:rPr>
              <a:t>感谢各位老师聆听指导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7" grpId="0" bldLvl="0" animBg="1"/>
      <p:bldP spid="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67485" y="-1318951"/>
            <a:ext cx="5567195" cy="5103526"/>
            <a:chOff x="-1558743" y="2165319"/>
            <a:chExt cx="5567195" cy="5103526"/>
          </a:xfrm>
        </p:grpSpPr>
        <p:sp>
          <p:nvSpPr>
            <p:cNvPr id="58" name="直角三角形 57"/>
            <p:cNvSpPr/>
            <p:nvPr/>
          </p:nvSpPr>
          <p:spPr>
            <a:xfrm>
              <a:off x="-229870" y="4354195"/>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1558743" y="216531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000106" y="459315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8616" y="5181118"/>
            <a:ext cx="3783916" cy="3850920"/>
            <a:chOff x="726139" y="675637"/>
            <a:chExt cx="3676647" cy="3741751"/>
          </a:xfrm>
        </p:grpSpPr>
        <p:sp>
          <p:nvSpPr>
            <p:cNvPr id="64" name="任意多边形: 形状 63"/>
            <p:cNvSpPr/>
            <p:nvPr/>
          </p:nvSpPr>
          <p:spPr>
            <a:xfrm rot="19890345">
              <a:off x="726139" y="69974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813340" y="827942"/>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2358390" y="2389505"/>
            <a:ext cx="6450965" cy="1317625"/>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3" name="文本框 72"/>
          <p:cNvSpPr txBox="1"/>
          <p:nvPr/>
        </p:nvSpPr>
        <p:spPr>
          <a:xfrm>
            <a:off x="5059599" y="4017234"/>
            <a:ext cx="6026136" cy="252730"/>
          </a:xfrm>
          <a:prstGeom prst="rect">
            <a:avLst/>
          </a:prstGeom>
          <a:noFill/>
        </p:spPr>
        <p:txBody>
          <a:bodyPr wrap="square" rtlCol="0">
            <a:spAutoFit/>
          </a:bodyPr>
          <a:lstStyle/>
          <a:p>
            <a:r>
              <a:rPr lang="en-US" altLang="zh-CN" sz="1050" spc="300" dirty="0">
                <a:latin typeface="思源黑体 CN Regular" panose="020B0500000000000000" pitchFamily="34" charset="-122"/>
                <a:ea typeface="思源黑体 CN Regular" panose="020B0500000000000000" pitchFamily="34" charset="-122"/>
              </a:rPr>
              <a:t>Respectfulness lies in the heart, not in words</a:t>
            </a:r>
          </a:p>
        </p:txBody>
      </p:sp>
      <p:sp>
        <p:nvSpPr>
          <p:cNvPr id="13" name="文本框 12"/>
          <p:cNvSpPr txBox="1"/>
          <p:nvPr>
            <p:custDataLst>
              <p:tags r:id="rId1"/>
            </p:custDataLst>
          </p:nvPr>
        </p:nvSpPr>
        <p:spPr>
          <a:xfrm>
            <a:off x="3020060" y="2687320"/>
            <a:ext cx="2466340" cy="337185"/>
          </a:xfrm>
          <a:prstGeom prst="rect">
            <a:avLst/>
          </a:prstGeom>
          <a:noFill/>
        </p:spPr>
        <p:txBody>
          <a:bodyPr wrap="square" rtlCol="0">
            <a:spAutoFit/>
          </a:bodyPr>
          <a:lstStyle/>
          <a:p>
            <a:r>
              <a:rPr lang="zh-CN" altLang="en-US" sz="1600" spc="300" dirty="0">
                <a:solidFill>
                  <a:schemeClr val="bg1"/>
                </a:solidFill>
                <a:ea typeface="+mn-lt"/>
                <a:cs typeface="+mn-lt"/>
              </a:rPr>
              <a:t>恭敬在心</a:t>
            </a:r>
            <a:r>
              <a:rPr lang="en-US" altLang="zh-CN" sz="1600" spc="300" dirty="0">
                <a:solidFill>
                  <a:schemeClr val="bg1"/>
                </a:solidFill>
                <a:ea typeface="+mn-lt"/>
                <a:cs typeface="+mn-lt"/>
              </a:rPr>
              <a:t>  </a:t>
            </a:r>
            <a:r>
              <a:rPr lang="zh-CN" altLang="en-US" sz="1600" spc="300" dirty="0">
                <a:solidFill>
                  <a:schemeClr val="bg1"/>
                </a:solidFill>
                <a:ea typeface="+mn-lt"/>
                <a:cs typeface="+mn-lt"/>
              </a:rPr>
              <a:t>不在虚文</a:t>
            </a:r>
            <a:r>
              <a:rPr lang="en-US" altLang="zh-CN" sz="1600" spc="300" dirty="0">
                <a:solidFill>
                  <a:schemeClr val="bg1"/>
                </a:solidFill>
                <a:ea typeface="+mn-lt"/>
                <a:cs typeface="+mn-lt"/>
              </a:rPr>
              <a:t>  </a:t>
            </a:r>
          </a:p>
        </p:txBody>
      </p:sp>
      <p:sp>
        <p:nvSpPr>
          <p:cNvPr id="8" name="文本框 7"/>
          <p:cNvSpPr txBox="1"/>
          <p:nvPr>
            <p:custDataLst>
              <p:tags r:id="rId2"/>
            </p:custDataLst>
          </p:nvPr>
        </p:nvSpPr>
        <p:spPr>
          <a:xfrm>
            <a:off x="5941695" y="3098800"/>
            <a:ext cx="2466340" cy="337185"/>
          </a:xfrm>
          <a:prstGeom prst="rect">
            <a:avLst/>
          </a:prstGeom>
          <a:noFill/>
        </p:spPr>
        <p:txBody>
          <a:bodyPr wrap="square" rtlCol="0">
            <a:spAutoFit/>
          </a:bodyPr>
          <a:lstStyle/>
          <a:p>
            <a:r>
              <a:rPr lang="en-US" sz="1600" spc="300" dirty="0">
                <a:solidFill>
                  <a:schemeClr val="bg1"/>
                </a:solidFill>
                <a:ea typeface="+mn-lt"/>
                <a:cs typeface="+mn-lt"/>
              </a:rPr>
              <a:t>——</a:t>
            </a:r>
            <a:r>
              <a:rPr lang="zh-CN" altLang="en-US" sz="1600" spc="300" dirty="0">
                <a:solidFill>
                  <a:schemeClr val="bg1"/>
                </a:solidFill>
                <a:ea typeface="+mn-lt"/>
                <a:cs typeface="+mn-lt"/>
              </a:rPr>
              <a:t>《浮生六记》</a:t>
            </a:r>
            <a:r>
              <a:rPr lang="en-US" altLang="zh-CN" sz="1600" spc="300" dirty="0">
                <a:solidFill>
                  <a:schemeClr val="bg1"/>
                </a:solidFill>
                <a:ea typeface="+mn-lt"/>
                <a:cs typeface="+mn-lt"/>
              </a:rPr>
              <a:t>  </a:t>
            </a:r>
          </a:p>
        </p:txBody>
      </p:sp>
      <p:sp>
        <p:nvSpPr>
          <p:cNvPr id="2" name="文本框 1"/>
          <p:cNvSpPr txBox="1"/>
          <p:nvPr>
            <p:custDataLst>
              <p:tags r:id="rId3"/>
            </p:custDataLst>
          </p:nvPr>
        </p:nvSpPr>
        <p:spPr>
          <a:xfrm>
            <a:off x="885825" y="1079500"/>
            <a:ext cx="2466340" cy="768350"/>
          </a:xfrm>
          <a:prstGeom prst="rect">
            <a:avLst/>
          </a:prstGeom>
          <a:noFill/>
        </p:spPr>
        <p:txBody>
          <a:bodyPr wrap="square" rtlCol="0">
            <a:spAutoFit/>
          </a:bodyPr>
          <a:lstStyle/>
          <a:p>
            <a:r>
              <a:rPr lang="zh-CN" sz="4400" b="1" spc="300" dirty="0">
                <a:solidFill>
                  <a:schemeClr val="tx1"/>
                </a:solidFill>
                <a:latin typeface="方正小标宋简体" panose="02010601030101010101" charset="-122"/>
                <a:ea typeface="方正小标宋简体" panose="02010601030101010101" charset="-122"/>
                <a:cs typeface="方正小标宋简体" panose="02010601030101010101" charset="-122"/>
              </a:rPr>
              <a:t>致</a:t>
            </a:r>
            <a:r>
              <a:rPr lang="en-US" altLang="zh-CN" sz="4400" b="1" spc="300" dirty="0">
                <a:solidFill>
                  <a:schemeClr val="tx1"/>
                </a:solidFill>
                <a:latin typeface="方正小标宋简体" panose="02010601030101010101" charset="-122"/>
                <a:ea typeface="方正小标宋简体" panose="02010601030101010101" charset="-122"/>
                <a:cs typeface="方正小标宋简体" panose="02010601030101010101" charset="-122"/>
              </a:rPr>
              <a:t>  </a:t>
            </a:r>
            <a:r>
              <a:rPr lang="zh-CN" sz="4400" b="1" spc="300" dirty="0">
                <a:solidFill>
                  <a:schemeClr val="tx1"/>
                </a:solidFill>
                <a:latin typeface="方正小标宋简体" panose="02010601030101010101" charset="-122"/>
                <a:ea typeface="方正小标宋简体" panose="02010601030101010101" charset="-122"/>
                <a:cs typeface="方正小标宋简体" panose="02010601030101010101" charset="-122"/>
              </a:rPr>
              <a:t>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73" grpId="0"/>
      <p:bldP spid="13" grpId="0"/>
      <p:bldP spid="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219233" y="2838686"/>
            <a:ext cx="4439118" cy="995654"/>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846231" y="2645826"/>
            <a:ext cx="1493520" cy="144526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01</a:t>
            </a:r>
            <a:endParaRPr lang="zh-CN" altLang="en-US" sz="8800" dirty="0">
              <a:latin typeface="微软雅黑" panose="020B0503020204020204" charset="-122"/>
              <a:ea typeface="微软雅黑" panose="020B0503020204020204" charset="-122"/>
            </a:endParaRPr>
          </a:p>
        </p:txBody>
      </p:sp>
      <p:sp>
        <p:nvSpPr>
          <p:cNvPr id="68" name="文本框 67"/>
          <p:cNvSpPr txBox="1"/>
          <p:nvPr/>
        </p:nvSpPr>
        <p:spPr>
          <a:xfrm>
            <a:off x="6028416" y="2953602"/>
            <a:ext cx="2926080" cy="829945"/>
          </a:xfrm>
          <a:prstGeom prst="rect">
            <a:avLst/>
          </a:prstGeom>
          <a:noFill/>
        </p:spPr>
        <p:txBody>
          <a:bodyPr wrap="none" rtlCol="0">
            <a:spAutoFit/>
          </a:bodyPr>
          <a:lstStyle/>
          <a:p>
            <a:r>
              <a:rPr lang="zh-CN" altLang="en-US" sz="4800" b="1" spc="600" dirty="0">
                <a:solidFill>
                  <a:schemeClr val="bg1"/>
                </a:solidFill>
                <a:latin typeface="微软雅黑" panose="020B0503020204020204" charset="-122"/>
                <a:ea typeface="微软雅黑" panose="020B0503020204020204" charset="-122"/>
              </a:rPr>
              <a:t>项目介绍</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flipH="1" flipV="1">
            <a:off x="-43180" y="5346065"/>
            <a:ext cx="12235180" cy="1511935"/>
          </a:xfrm>
          <a:prstGeom prst="roundRect">
            <a:avLst>
              <a:gd name="adj" fmla="val 0"/>
            </a:avLst>
          </a:prstGeom>
          <a:gradFill>
            <a:gsLst>
              <a:gs pos="0">
                <a:schemeClr val="bg1">
                  <a:alpha val="0"/>
                </a:schemeClr>
              </a:gs>
              <a:gs pos="100000">
                <a:srgbClr val="1A6CFB">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4" name="圆角矩形 33"/>
          <p:cNvSpPr/>
          <p:nvPr/>
        </p:nvSpPr>
        <p:spPr>
          <a:xfrm>
            <a:off x="-23495" y="-8890"/>
            <a:ext cx="12235180" cy="1304925"/>
          </a:xfrm>
          <a:prstGeom prst="roundRect">
            <a:avLst>
              <a:gd name="adj" fmla="val 0"/>
            </a:avLst>
          </a:prstGeom>
          <a:gradFill>
            <a:gsLst>
              <a:gs pos="0">
                <a:schemeClr val="bg1">
                  <a:alpha val="0"/>
                </a:schemeClr>
              </a:gs>
              <a:gs pos="100000">
                <a:srgbClr val="1A6CFB">
                  <a:alpha val="1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10006330" y="655476"/>
            <a:ext cx="2710180" cy="3153410"/>
          </a:xfrm>
          <a:prstGeom prst="rect">
            <a:avLst/>
          </a:prstGeom>
          <a:noFill/>
        </p:spPr>
        <p:txBody>
          <a:bodyPr wrap="none" rtlCol="0">
            <a:spAutoFit/>
          </a:bodyPr>
          <a:lstStyle/>
          <a:p>
            <a:r>
              <a:rPr lang="en-US" altLang="zh-CN" sz="19900" dirty="0">
                <a:solidFill>
                  <a:srgbClr val="4C6FEF"/>
                </a:solidFill>
                <a:latin typeface="思源黑体 CN Regular" panose="020B0500000000000000" pitchFamily="34" charset="-122"/>
                <a:ea typeface="思源黑体 CN Regular" panose="020B0500000000000000" pitchFamily="34" charset="-122"/>
              </a:rPr>
              <a:t>”</a:t>
            </a:r>
          </a:p>
        </p:txBody>
      </p:sp>
      <p:sp>
        <p:nvSpPr>
          <p:cNvPr id="7" name="矩形 6"/>
          <p:cNvSpPr/>
          <p:nvPr/>
        </p:nvSpPr>
        <p:spPr>
          <a:xfrm>
            <a:off x="4427855" y="1994535"/>
            <a:ext cx="7007225" cy="3843020"/>
          </a:xfrm>
          <a:prstGeom prst="rect">
            <a:avLst/>
          </a:prstGeom>
          <a:solidFill>
            <a:schemeClr val="bg1"/>
          </a:solidFill>
          <a:ln>
            <a:noFill/>
          </a:ln>
          <a:effectLst>
            <a:outerShdw blurRad="266700" dir="2700000" sx="101000" sy="101000" algn="tl" rotWithShape="0">
              <a:schemeClr val="bg1">
                <a:lumMod val="6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nvSpPr>
        <p:spPr>
          <a:xfrm>
            <a:off x="4607560" y="2195830"/>
            <a:ext cx="6827520" cy="2533650"/>
          </a:xfrm>
          <a:prstGeom prst="rect">
            <a:avLst/>
          </a:prstGeom>
          <a:solidFill>
            <a:srgbClr val="000000">
              <a:alpha val="0"/>
            </a:srgbClr>
          </a:solidFill>
        </p:spPr>
        <p:txBody>
          <a:bodyPr wrap="square" rtlCol="0" anchor="t">
            <a:noAutofit/>
          </a:bodyPr>
          <a:lstStyle/>
          <a:p>
            <a:pPr indent="609600" algn="l" fontAlgn="auto">
              <a:lnSpc>
                <a:spcPct val="150000"/>
              </a:lnSpc>
              <a:extLst>
                <a:ext uri="{35155182-B16C-46BC-9424-99874614C6A1}">
                  <wpsdc:indentchars xmlns="" xmlns:wpsdc="http://www.wps.cn/officeDocument/2017/drawingmlCustomData" val="200" checksum="4158780845"/>
                </a:ext>
              </a:extLst>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近年来，国家</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政策支持</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“小病在社区、大病到医院、疗养回社区、健康进家庭”的分级诊疗模式、人们对社区医疗需求日益增加，但目前社区医疗的信息管理手段还不够完善，在此背景下，我们提出了基于</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sym typeface="+mn-ea"/>
              </a:rPr>
              <a:t>前后端分离</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的</a:t>
            </a:r>
            <a:r>
              <a:rPr lang="zh-CN" altLang="en-US" sz="2400" b="1" dirty="0">
                <a:solidFill>
                  <a:srgbClr val="1440E2"/>
                </a:solidFill>
                <a:latin typeface="微软雅黑" panose="020B0503020204020204" charset="-122"/>
                <a:ea typeface="微软雅黑" panose="020B0503020204020204" charset="-122"/>
                <a:cs typeface="微软雅黑" panose="020B0503020204020204" charset="-122"/>
              </a:rPr>
              <a:t>社区医疗</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服务平台。</a:t>
            </a:r>
          </a:p>
        </p:txBody>
      </p:sp>
      <p:sp>
        <p:nvSpPr>
          <p:cNvPr id="13" name="对角圆角矩形 12"/>
          <p:cNvSpPr/>
          <p:nvPr/>
        </p:nvSpPr>
        <p:spPr>
          <a:xfrm>
            <a:off x="232410" y="195580"/>
            <a:ext cx="2914650" cy="62865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669290" y="240665"/>
            <a:ext cx="1808480" cy="583565"/>
          </a:xfrm>
          <a:prstGeom prst="rect">
            <a:avLst/>
          </a:prstGeom>
          <a:noFill/>
        </p:spPr>
        <p:txBody>
          <a:bodyPr wrap="none" rtlCol="0">
            <a:spAutoFit/>
          </a:bodyPr>
          <a:lstStyle/>
          <a:p>
            <a:pPr algn="l"/>
            <a:r>
              <a:rPr lang="zh-CN" sz="3200" b="1" i="1" dirty="0">
                <a:solidFill>
                  <a:srgbClr val="1A6CFB"/>
                </a:solidFill>
                <a:latin typeface="微软雅黑" panose="020B0503020204020204" charset="-122"/>
                <a:ea typeface="微软雅黑" panose="020B0503020204020204" charset="-122"/>
              </a:rPr>
              <a:t>项目介绍</a:t>
            </a:r>
          </a:p>
        </p:txBody>
      </p:sp>
      <p:sp>
        <p:nvSpPr>
          <p:cNvPr id="15" name="文本框 14"/>
          <p:cNvSpPr txBox="1"/>
          <p:nvPr/>
        </p:nvSpPr>
        <p:spPr>
          <a:xfrm>
            <a:off x="4841875" y="824230"/>
            <a:ext cx="4995545" cy="768350"/>
          </a:xfrm>
          <a:prstGeom prst="rect">
            <a:avLst/>
          </a:prstGeom>
          <a:noFill/>
        </p:spPr>
        <p:txBody>
          <a:bodyPr wrap="square" rtlCol="0">
            <a:spAutoFit/>
          </a:bodyPr>
          <a:lstStyle/>
          <a:p>
            <a:r>
              <a:rPr lang="zh-CN" altLang="en-US" sz="4400" b="1">
                <a:solidFill>
                  <a:srgbClr val="4C6FEF"/>
                </a:solidFill>
                <a:latin typeface="微软雅黑" panose="020B0503020204020204" charset="-122"/>
                <a:ea typeface="微软雅黑" panose="020B0503020204020204" charset="-122"/>
              </a:rPr>
              <a:t>社区医疗</a:t>
            </a:r>
            <a:r>
              <a:rPr lang="en-US" altLang="zh-CN" sz="4400" b="1">
                <a:solidFill>
                  <a:schemeClr val="bg1"/>
                </a:solidFill>
                <a:latin typeface="微软雅黑" panose="020B0503020204020204" charset="-122"/>
                <a:ea typeface="微软雅黑" panose="020B0503020204020204" charset="-122"/>
              </a:rPr>
              <a:t>  </a:t>
            </a:r>
            <a:r>
              <a:rPr lang="zh-CN" altLang="en-US" sz="4400" b="1">
                <a:solidFill>
                  <a:srgbClr val="4C6FEF"/>
                </a:solidFill>
                <a:latin typeface="微软雅黑" panose="020B0503020204020204" charset="-122"/>
                <a:ea typeface="微软雅黑" panose="020B0503020204020204" charset="-122"/>
              </a:rPr>
              <a:t>服务平台</a:t>
            </a:r>
          </a:p>
        </p:txBody>
      </p:sp>
      <p:pic>
        <p:nvPicPr>
          <p:cNvPr id="20" name="图片 19"/>
          <p:cNvPicPr>
            <a:picLocks noChangeAspect="1"/>
          </p:cNvPicPr>
          <p:nvPr>
            <p:custDataLst>
              <p:tags r:id="rId1"/>
            </p:custDataLst>
          </p:nvPr>
        </p:nvPicPr>
        <p:blipFill>
          <a:blip r:embed="rId3"/>
          <a:srcRect l="772"/>
          <a:stretch>
            <a:fillRect/>
          </a:stretch>
        </p:blipFill>
        <p:spPr>
          <a:xfrm>
            <a:off x="833120" y="1411605"/>
            <a:ext cx="2837180" cy="42957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829435" y="1183005"/>
            <a:ext cx="732155" cy="733425"/>
            <a:chOff x="1531" y="1941"/>
            <a:chExt cx="1474" cy="1476"/>
          </a:xfrm>
        </p:grpSpPr>
        <p:sp>
          <p:nvSpPr>
            <p:cNvPr id="73" name="Rounded Rectangle 4"/>
            <p:cNvSpPr/>
            <p:nvPr/>
          </p:nvSpPr>
          <p:spPr>
            <a:xfrm>
              <a:off x="1531" y="1941"/>
              <a:ext cx="1475" cy="1476"/>
            </a:xfrm>
            <a:prstGeom prst="roundRect">
              <a:avLst/>
            </a:prstGeom>
            <a:solidFill>
              <a:srgbClr val="3E5EE3"/>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cs"/>
              </a:endParaRPr>
            </a:p>
          </p:txBody>
        </p:sp>
        <p:sp>
          <p:nvSpPr>
            <p:cNvPr id="75" name="AutoShape 113"/>
            <p:cNvSpPr/>
            <p:nvPr/>
          </p:nvSpPr>
          <p:spPr bwMode="auto">
            <a:xfrm>
              <a:off x="2011" y="2304"/>
              <a:ext cx="515" cy="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76" name="AutoShape 114"/>
            <p:cNvSpPr/>
            <p:nvPr/>
          </p:nvSpPr>
          <p:spPr bwMode="auto">
            <a:xfrm>
              <a:off x="2128" y="2422"/>
              <a:ext cx="152" cy="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grpSp>
      <p:sp>
        <p:nvSpPr>
          <p:cNvPr id="71" name="ïšḷiďé"/>
          <p:cNvSpPr/>
          <p:nvPr/>
        </p:nvSpPr>
        <p:spPr bwMode="auto">
          <a:xfrm>
            <a:off x="4562475" y="1218565"/>
            <a:ext cx="744855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hangingPunct="0">
              <a:lnSpc>
                <a:spcPct val="150000"/>
              </a:lnSpc>
              <a:defRPr/>
            </a:pPr>
            <a:r>
              <a:rPr lang="zh-CN" altLang="en-US" sz="2000" kern="0" dirty="0">
                <a:solidFill>
                  <a:prstClr val="black">
                    <a:lumMod val="75000"/>
                    <a:lumOff val="25000"/>
                  </a:prstClr>
                </a:solidFill>
                <a:latin typeface="微软雅黑" panose="020B0503020204020204" charset="-122"/>
                <a:ea typeface="微软雅黑" panose="020B0503020204020204" charset="-122"/>
                <a:cs typeface="+mn-ea"/>
                <a:sym typeface="思源黑体 CN Bold" panose="020B0800000000000000" pitchFamily="34" charset="-122"/>
              </a:rPr>
              <a:t>手机一键预约挂号</a:t>
            </a:r>
          </a:p>
        </p:txBody>
      </p:sp>
      <p:sp>
        <p:nvSpPr>
          <p:cNvPr id="72" name="ïṡḻíḍê"/>
          <p:cNvSpPr txBox="1"/>
          <p:nvPr/>
        </p:nvSpPr>
        <p:spPr bwMode="auto">
          <a:xfrm>
            <a:off x="2727960" y="1315720"/>
            <a:ext cx="234188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spcBef>
                <a:spcPct val="0"/>
              </a:spcBef>
              <a:defRPr/>
            </a:pPr>
            <a:r>
              <a:rPr lang="zh-CN" altLang="en-US" sz="2400" b="1" dirty="0">
                <a:solidFill>
                  <a:schemeClr val="tx1">
                    <a:lumMod val="65000"/>
                    <a:lumOff val="35000"/>
                  </a:schemeClr>
                </a:solidFill>
                <a:latin typeface="微软雅黑" panose="020B0503020204020204" charset="-122"/>
                <a:ea typeface="微软雅黑" panose="020B0503020204020204" charset="-122"/>
              </a:rPr>
              <a:t>预约挂号</a:t>
            </a:r>
          </a:p>
        </p:txBody>
      </p:sp>
      <p:grpSp>
        <p:nvGrpSpPr>
          <p:cNvPr id="23" name="组合 22"/>
          <p:cNvGrpSpPr/>
          <p:nvPr/>
        </p:nvGrpSpPr>
        <p:grpSpPr>
          <a:xfrm>
            <a:off x="1829435" y="2176780"/>
            <a:ext cx="756920" cy="4001770"/>
            <a:chOff x="1501" y="3428"/>
            <a:chExt cx="1192" cy="6302"/>
          </a:xfrm>
        </p:grpSpPr>
        <p:sp>
          <p:nvSpPr>
            <p:cNvPr id="82" name="Rounded Rectangle 7"/>
            <p:cNvSpPr/>
            <p:nvPr/>
          </p:nvSpPr>
          <p:spPr>
            <a:xfrm>
              <a:off x="1501" y="3428"/>
              <a:ext cx="1192" cy="1194"/>
            </a:xfrm>
            <a:prstGeom prst="roundRect">
              <a:avLst/>
            </a:prstGeom>
            <a:solidFill>
              <a:srgbClr val="0171FF"/>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cs"/>
              </a:endParaRPr>
            </a:p>
          </p:txBody>
        </p:sp>
        <p:sp>
          <p:nvSpPr>
            <p:cNvPr id="84" name="AutoShape 128"/>
            <p:cNvSpPr/>
            <p:nvPr/>
          </p:nvSpPr>
          <p:spPr bwMode="auto">
            <a:xfrm>
              <a:off x="1802" y="3722"/>
              <a:ext cx="606" cy="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微软雅黑" panose="020B0503020204020204" charset="-122"/>
                <a:ea typeface="微软雅黑" panose="020B0503020204020204" charset="-122"/>
                <a:sym typeface="Gill Sans" charset="0"/>
              </a:endParaRPr>
            </a:p>
          </p:txBody>
        </p:sp>
        <p:sp>
          <p:nvSpPr>
            <p:cNvPr id="85" name="AutoShape 129"/>
            <p:cNvSpPr/>
            <p:nvPr/>
          </p:nvSpPr>
          <p:spPr bwMode="auto">
            <a:xfrm>
              <a:off x="2180" y="3798"/>
              <a:ext cx="151" cy="151"/>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微软雅黑" panose="020B0503020204020204" charset="-122"/>
                <a:ea typeface="微软雅黑" panose="020B0503020204020204" charset="-122"/>
                <a:sym typeface="Gill Sans" charset="0"/>
              </a:endParaRPr>
            </a:p>
          </p:txBody>
        </p:sp>
        <p:sp>
          <p:nvSpPr>
            <p:cNvPr id="24" name="Rounded Rectangle 7"/>
            <p:cNvSpPr/>
            <p:nvPr/>
          </p:nvSpPr>
          <p:spPr>
            <a:xfrm>
              <a:off x="1501" y="8536"/>
              <a:ext cx="1192" cy="1194"/>
            </a:xfrm>
            <a:prstGeom prst="roundRect">
              <a:avLst/>
            </a:prstGeom>
            <a:solidFill>
              <a:srgbClr val="0171FF"/>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cs"/>
              </a:endParaRPr>
            </a:p>
          </p:txBody>
        </p:sp>
        <p:sp>
          <p:nvSpPr>
            <p:cNvPr id="25" name="AutoShape 128"/>
            <p:cNvSpPr/>
            <p:nvPr/>
          </p:nvSpPr>
          <p:spPr bwMode="auto">
            <a:xfrm>
              <a:off x="1802" y="8812"/>
              <a:ext cx="606" cy="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微软雅黑" panose="020B0503020204020204" charset="-122"/>
                <a:ea typeface="微软雅黑" panose="020B0503020204020204" charset="-122"/>
                <a:sym typeface="Gill Sans" charset="0"/>
              </a:endParaRPr>
            </a:p>
          </p:txBody>
        </p:sp>
        <p:sp>
          <p:nvSpPr>
            <p:cNvPr id="26" name="AutoShape 129"/>
            <p:cNvSpPr/>
            <p:nvPr/>
          </p:nvSpPr>
          <p:spPr bwMode="auto">
            <a:xfrm>
              <a:off x="2180" y="8908"/>
              <a:ext cx="151" cy="151"/>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188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latin typeface="微软雅黑" panose="020B0503020204020204" charset="-122"/>
                <a:ea typeface="微软雅黑" panose="020B0503020204020204" charset="-122"/>
                <a:sym typeface="Gill Sans" charset="0"/>
              </a:endParaRPr>
            </a:p>
          </p:txBody>
        </p:sp>
      </p:grpSp>
      <p:grpSp>
        <p:nvGrpSpPr>
          <p:cNvPr id="5" name="组合 4"/>
          <p:cNvGrpSpPr/>
          <p:nvPr/>
        </p:nvGrpSpPr>
        <p:grpSpPr>
          <a:xfrm>
            <a:off x="1821180" y="3253740"/>
            <a:ext cx="765810" cy="767715"/>
            <a:chOff x="1531" y="6581"/>
            <a:chExt cx="1474" cy="1476"/>
          </a:xfrm>
        </p:grpSpPr>
        <p:sp>
          <p:nvSpPr>
            <p:cNvPr id="91" name="Rounded Rectangle 8"/>
            <p:cNvSpPr/>
            <p:nvPr/>
          </p:nvSpPr>
          <p:spPr>
            <a:xfrm>
              <a:off x="1531" y="6581"/>
              <a:ext cx="1475" cy="1476"/>
            </a:xfrm>
            <a:prstGeom prst="roundRect">
              <a:avLst/>
            </a:prstGeom>
            <a:solidFill>
              <a:srgbClr val="3E5EE3"/>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cs"/>
              </a:endParaRPr>
            </a:p>
          </p:txBody>
        </p:sp>
        <p:sp>
          <p:nvSpPr>
            <p:cNvPr id="92" name="AutoShape 37"/>
            <p:cNvSpPr/>
            <p:nvPr/>
          </p:nvSpPr>
          <p:spPr bwMode="auto">
            <a:xfrm>
              <a:off x="1905" y="7014"/>
              <a:ext cx="682" cy="680"/>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93" name="AutoShape 38"/>
            <p:cNvSpPr/>
            <p:nvPr/>
          </p:nvSpPr>
          <p:spPr bwMode="auto">
            <a:xfrm>
              <a:off x="2232" y="7319"/>
              <a:ext cx="117" cy="1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94" name="AutoShape 39"/>
            <p:cNvSpPr/>
            <p:nvPr/>
          </p:nvSpPr>
          <p:spPr bwMode="auto">
            <a:xfrm>
              <a:off x="2537" y="6944"/>
              <a:ext cx="117" cy="1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95" name="AutoShape 40"/>
            <p:cNvSpPr/>
            <p:nvPr/>
          </p:nvSpPr>
          <p:spPr bwMode="auto">
            <a:xfrm>
              <a:off x="2092" y="7296"/>
              <a:ext cx="93" cy="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96" name="AutoShape 41"/>
            <p:cNvSpPr/>
            <p:nvPr/>
          </p:nvSpPr>
          <p:spPr bwMode="auto">
            <a:xfrm>
              <a:off x="2185" y="7460"/>
              <a:ext cx="47" cy="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97" name="AutoShape 42"/>
            <p:cNvSpPr/>
            <p:nvPr/>
          </p:nvSpPr>
          <p:spPr bwMode="auto">
            <a:xfrm>
              <a:off x="2560" y="7108"/>
              <a:ext cx="46" cy="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grpSp>
      <p:sp>
        <p:nvSpPr>
          <p:cNvPr id="13" name="对角圆角矩形 12"/>
          <p:cNvSpPr/>
          <p:nvPr>
            <p:custDataLst>
              <p:tags r:id="rId1"/>
            </p:custDataLst>
          </p:nvPr>
        </p:nvSpPr>
        <p:spPr>
          <a:xfrm>
            <a:off x="232410" y="195580"/>
            <a:ext cx="2914650" cy="62865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 name="文本框 1"/>
          <p:cNvSpPr txBox="1"/>
          <p:nvPr>
            <p:custDataLst>
              <p:tags r:id="rId2"/>
            </p:custDataLst>
          </p:nvPr>
        </p:nvSpPr>
        <p:spPr>
          <a:xfrm>
            <a:off x="669290" y="240665"/>
            <a:ext cx="1826141" cy="584775"/>
          </a:xfrm>
          <a:prstGeom prst="rect">
            <a:avLst/>
          </a:prstGeom>
          <a:noFill/>
        </p:spPr>
        <p:txBody>
          <a:bodyPr wrap="none" rtlCol="0">
            <a:spAutoFit/>
          </a:bodyPr>
          <a:lstStyle/>
          <a:p>
            <a:pPr algn="l"/>
            <a:r>
              <a:rPr lang="zh-CN" sz="3200" b="1" i="1" dirty="0">
                <a:solidFill>
                  <a:srgbClr val="1A6CFB"/>
                </a:solidFill>
                <a:latin typeface="微软雅黑" panose="020B0503020204020204" charset="-122"/>
                <a:ea typeface="微软雅黑" panose="020B0503020204020204" charset="-122"/>
              </a:rPr>
              <a:t>项目</a:t>
            </a:r>
            <a:r>
              <a:rPr lang="zh-CN" altLang="en-US" sz="3200" b="1" i="1" dirty="0">
                <a:solidFill>
                  <a:srgbClr val="1A6CFB"/>
                </a:solidFill>
                <a:latin typeface="微软雅黑" panose="020B0503020204020204" charset="-122"/>
                <a:ea typeface="微软雅黑" panose="020B0503020204020204" charset="-122"/>
              </a:rPr>
              <a:t>功能</a:t>
            </a:r>
            <a:endParaRPr lang="zh-CN" sz="3200" b="1" i="1" dirty="0">
              <a:solidFill>
                <a:srgbClr val="1A6CFB"/>
              </a:solidFill>
              <a:latin typeface="微软雅黑" panose="020B0503020204020204" charset="-122"/>
              <a:ea typeface="微软雅黑" panose="020B0503020204020204" charset="-122"/>
            </a:endParaRPr>
          </a:p>
        </p:txBody>
      </p:sp>
      <p:grpSp>
        <p:nvGrpSpPr>
          <p:cNvPr id="8" name="组合 7"/>
          <p:cNvGrpSpPr/>
          <p:nvPr/>
        </p:nvGrpSpPr>
        <p:grpSpPr>
          <a:xfrm>
            <a:off x="1834515" y="4281805"/>
            <a:ext cx="765175" cy="767080"/>
            <a:chOff x="1531" y="1941"/>
            <a:chExt cx="1474" cy="1476"/>
          </a:xfrm>
        </p:grpSpPr>
        <p:sp>
          <p:nvSpPr>
            <p:cNvPr id="9" name="Rounded Rectangle 4"/>
            <p:cNvSpPr/>
            <p:nvPr/>
          </p:nvSpPr>
          <p:spPr>
            <a:xfrm>
              <a:off x="1531" y="1941"/>
              <a:ext cx="1475" cy="1476"/>
            </a:xfrm>
            <a:prstGeom prst="roundRect">
              <a:avLst/>
            </a:prstGeom>
            <a:solidFill>
              <a:srgbClr val="3E5EE3"/>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marL="0" marR="0" lvl="0" indent="0" algn="ctr" defTabSz="1212215" eaLnBrk="1" fontAlgn="auto" latinLnBrk="0" hangingPunct="1">
                <a:lnSpc>
                  <a:spcPct val="100000"/>
                </a:lnSpc>
                <a:spcBef>
                  <a:spcPts val="0"/>
                </a:spcBef>
                <a:spcAft>
                  <a:spcPts val="0"/>
                </a:spcAft>
                <a:buClrTx/>
                <a:buSzTx/>
                <a:buFontTx/>
                <a:buNone/>
                <a:defRPr/>
              </a:pPr>
              <a:endParaRPr kumimoji="0" lang="en-GB" sz="313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cs"/>
              </a:endParaRPr>
            </a:p>
          </p:txBody>
        </p:sp>
        <p:sp>
          <p:nvSpPr>
            <p:cNvPr id="10" name="AutoShape 113"/>
            <p:cNvSpPr/>
            <p:nvPr/>
          </p:nvSpPr>
          <p:spPr bwMode="auto">
            <a:xfrm>
              <a:off x="2011" y="2304"/>
              <a:ext cx="515" cy="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sp>
          <p:nvSpPr>
            <p:cNvPr id="17" name="AutoShape 114"/>
            <p:cNvSpPr/>
            <p:nvPr/>
          </p:nvSpPr>
          <p:spPr bwMode="auto">
            <a:xfrm>
              <a:off x="2128" y="2422"/>
              <a:ext cx="152" cy="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E7E6E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3890" tIns="23890" rIns="23890" bIns="23890" anchor="ctr"/>
            <a:lstStyle/>
            <a:p>
              <a:pPr marL="0" marR="0" lvl="0" indent="0" algn="ctr" defTabSz="286385" eaLnBrk="1" fontAlgn="base" latinLnBrk="0" hangingPunct="0">
                <a:lnSpc>
                  <a:spcPct val="100000"/>
                </a:lnSpc>
                <a:spcBef>
                  <a:spcPct val="0"/>
                </a:spcBef>
                <a:spcAft>
                  <a:spcPct val="0"/>
                </a:spcAft>
                <a:buClrTx/>
                <a:buSzTx/>
                <a:buFontTx/>
                <a:buNone/>
                <a:defRPr/>
              </a:pPr>
              <a:endParaRPr kumimoji="0" lang="en-US" sz="2385" b="0" i="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Gill Sans" charset="0"/>
              </a:endParaRPr>
            </a:p>
          </p:txBody>
        </p:sp>
      </p:grpSp>
      <p:sp>
        <p:nvSpPr>
          <p:cNvPr id="27" name="ïšḷiďé"/>
          <p:cNvSpPr/>
          <p:nvPr/>
        </p:nvSpPr>
        <p:spPr bwMode="auto">
          <a:xfrm>
            <a:off x="4486275" y="2238375"/>
            <a:ext cx="744855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hangingPunct="0">
              <a:lnSpc>
                <a:spcPct val="150000"/>
              </a:lnSpc>
              <a:defRPr/>
            </a:pPr>
            <a:r>
              <a:rPr lang="zh-CN" altLang="en-US" sz="2000" kern="0" dirty="0">
                <a:solidFill>
                  <a:prstClr val="black">
                    <a:lumMod val="75000"/>
                    <a:lumOff val="25000"/>
                  </a:prstClr>
                </a:solidFill>
                <a:latin typeface="微软雅黑" panose="020B0503020204020204" charset="-122"/>
                <a:ea typeface="微软雅黑" panose="020B0503020204020204" charset="-122"/>
                <a:cs typeface="+mn-ea"/>
                <a:sym typeface="思源黑体 CN Bold" panose="020B0800000000000000" pitchFamily="34" charset="-122"/>
              </a:rPr>
              <a:t>根据病人症状，推荐科室</a:t>
            </a:r>
          </a:p>
        </p:txBody>
      </p:sp>
      <p:sp>
        <p:nvSpPr>
          <p:cNvPr id="28" name="ïṡḻíḍê"/>
          <p:cNvSpPr txBox="1"/>
          <p:nvPr/>
        </p:nvSpPr>
        <p:spPr bwMode="auto">
          <a:xfrm>
            <a:off x="2752725" y="2402205"/>
            <a:ext cx="2341880" cy="3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spcBef>
                <a:spcPct val="0"/>
              </a:spcBef>
              <a:defRPr/>
            </a:pPr>
            <a:r>
              <a:rPr lang="zh-CN" altLang="en-US" sz="2400" b="1" dirty="0">
                <a:solidFill>
                  <a:schemeClr val="tx1">
                    <a:lumMod val="65000"/>
                    <a:lumOff val="35000"/>
                  </a:schemeClr>
                </a:solidFill>
                <a:latin typeface="微软雅黑" panose="020B0503020204020204" charset="-122"/>
                <a:ea typeface="微软雅黑" panose="020B0503020204020204" charset="-122"/>
              </a:rPr>
              <a:t>智能导诊</a:t>
            </a:r>
          </a:p>
        </p:txBody>
      </p:sp>
      <p:sp>
        <p:nvSpPr>
          <p:cNvPr id="32" name="ïšḷiďé"/>
          <p:cNvSpPr/>
          <p:nvPr/>
        </p:nvSpPr>
        <p:spPr bwMode="auto">
          <a:xfrm>
            <a:off x="4457700" y="3238500"/>
            <a:ext cx="744855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hangingPunct="0">
              <a:lnSpc>
                <a:spcPct val="150000"/>
              </a:lnSpc>
              <a:defRPr/>
            </a:pPr>
            <a:r>
              <a:rPr lang="zh-CN" altLang="en-US" sz="2000" kern="0" dirty="0">
                <a:solidFill>
                  <a:prstClr val="black">
                    <a:lumMod val="75000"/>
                    <a:lumOff val="25000"/>
                  </a:prstClr>
                </a:solidFill>
                <a:latin typeface="微软雅黑" panose="020B0503020204020204" charset="-122"/>
                <a:ea typeface="微软雅黑" panose="020B0503020204020204" charset="-122"/>
                <a:cs typeface="+mn-ea"/>
                <a:sym typeface="思源黑体 CN Bold" panose="020B0800000000000000" pitchFamily="34" charset="-122"/>
              </a:rPr>
              <a:t>在线售药，互助送药，掌握药品动态</a:t>
            </a:r>
          </a:p>
        </p:txBody>
      </p:sp>
      <p:sp>
        <p:nvSpPr>
          <p:cNvPr id="33" name="ïṡḻíḍê"/>
          <p:cNvSpPr txBox="1"/>
          <p:nvPr/>
        </p:nvSpPr>
        <p:spPr bwMode="auto">
          <a:xfrm>
            <a:off x="2752725" y="3386455"/>
            <a:ext cx="2341880" cy="3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spcBef>
                <a:spcPct val="0"/>
              </a:spcBef>
              <a:defRPr/>
            </a:pPr>
            <a:r>
              <a:rPr lang="zh-CN" altLang="en-US" sz="2400" b="1" dirty="0">
                <a:solidFill>
                  <a:schemeClr val="tx1">
                    <a:lumMod val="65000"/>
                    <a:lumOff val="35000"/>
                  </a:schemeClr>
                </a:solidFill>
                <a:latin typeface="微软雅黑" panose="020B0503020204020204" charset="-122"/>
                <a:ea typeface="微软雅黑" panose="020B0503020204020204" charset="-122"/>
              </a:rPr>
              <a:t>买药送药</a:t>
            </a:r>
          </a:p>
        </p:txBody>
      </p:sp>
      <p:sp>
        <p:nvSpPr>
          <p:cNvPr id="34" name="ïšḷiďé"/>
          <p:cNvSpPr/>
          <p:nvPr/>
        </p:nvSpPr>
        <p:spPr bwMode="auto">
          <a:xfrm>
            <a:off x="4448175" y="4342130"/>
            <a:ext cx="744855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hangingPunct="0">
              <a:lnSpc>
                <a:spcPct val="150000"/>
              </a:lnSpc>
              <a:defRPr/>
            </a:pPr>
            <a:r>
              <a:rPr lang="zh-CN" altLang="en-US" sz="2000" kern="0" dirty="0">
                <a:solidFill>
                  <a:prstClr val="black">
                    <a:lumMod val="75000"/>
                    <a:lumOff val="25000"/>
                  </a:prstClr>
                </a:solidFill>
                <a:latin typeface="微软雅黑" panose="020B0503020204020204" charset="-122"/>
                <a:ea typeface="微软雅黑" panose="020B0503020204020204" charset="-122"/>
                <a:cs typeface="+mn-ea"/>
                <a:sym typeface="思源黑体 CN Bold" panose="020B0800000000000000" pitchFamily="34" charset="-122"/>
              </a:rPr>
              <a:t>体检项目预约，守护健康</a:t>
            </a:r>
          </a:p>
        </p:txBody>
      </p:sp>
      <p:sp>
        <p:nvSpPr>
          <p:cNvPr id="35" name="ïṡḻíḍê"/>
          <p:cNvSpPr txBox="1"/>
          <p:nvPr/>
        </p:nvSpPr>
        <p:spPr bwMode="auto">
          <a:xfrm>
            <a:off x="2727960" y="4471353"/>
            <a:ext cx="2341880" cy="3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spcBef>
                <a:spcPct val="0"/>
              </a:spcBef>
              <a:defRPr/>
            </a:pPr>
            <a:r>
              <a:rPr lang="zh-CN" altLang="en-US" sz="2400" b="1" dirty="0">
                <a:solidFill>
                  <a:schemeClr val="tx1">
                    <a:lumMod val="65000"/>
                    <a:lumOff val="35000"/>
                  </a:schemeClr>
                </a:solidFill>
                <a:latin typeface="微软雅黑" panose="020B0503020204020204" charset="-122"/>
                <a:ea typeface="微软雅黑" panose="020B0503020204020204" charset="-122"/>
              </a:rPr>
              <a:t>预约体检</a:t>
            </a:r>
          </a:p>
        </p:txBody>
      </p:sp>
      <p:sp>
        <p:nvSpPr>
          <p:cNvPr id="36" name="ïšḷiďé"/>
          <p:cNvSpPr/>
          <p:nvPr/>
        </p:nvSpPr>
        <p:spPr bwMode="auto">
          <a:xfrm>
            <a:off x="4533900" y="5403850"/>
            <a:ext cx="744855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hangingPunct="0">
              <a:lnSpc>
                <a:spcPct val="150000"/>
              </a:lnSpc>
              <a:defRPr/>
            </a:pPr>
            <a:r>
              <a:rPr lang="zh-CN" altLang="en-US" sz="2000" kern="0" dirty="0">
                <a:solidFill>
                  <a:prstClr val="black">
                    <a:lumMod val="75000"/>
                    <a:lumOff val="25000"/>
                  </a:prstClr>
                </a:solidFill>
                <a:latin typeface="微软雅黑" panose="020B0503020204020204" charset="-122"/>
                <a:ea typeface="微软雅黑" panose="020B0503020204020204" charset="-122"/>
                <a:cs typeface="+mn-ea"/>
                <a:sym typeface="思源黑体 CN Bold" panose="020B0800000000000000" pitchFamily="34" charset="-122"/>
              </a:rPr>
              <a:t>预约社区服务中心的护士，上门进行家庭护理</a:t>
            </a:r>
          </a:p>
        </p:txBody>
      </p:sp>
      <p:sp>
        <p:nvSpPr>
          <p:cNvPr id="37" name="ïṡḻíḍê"/>
          <p:cNvSpPr txBox="1"/>
          <p:nvPr/>
        </p:nvSpPr>
        <p:spPr bwMode="auto">
          <a:xfrm>
            <a:off x="2727960" y="5591810"/>
            <a:ext cx="2341880" cy="3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spcBef>
                <a:spcPct val="0"/>
              </a:spcBef>
              <a:defRPr/>
            </a:pPr>
            <a:r>
              <a:rPr lang="zh-CN" altLang="en-US" sz="2400" b="1" dirty="0">
                <a:solidFill>
                  <a:schemeClr val="tx1">
                    <a:lumMod val="65000"/>
                    <a:lumOff val="35000"/>
                  </a:schemeClr>
                </a:solidFill>
                <a:latin typeface="微软雅黑" panose="020B0503020204020204" charset="-122"/>
                <a:ea typeface="微软雅黑" panose="020B0503020204020204" charset="-122"/>
              </a:rPr>
              <a:t>家庭护理</a:t>
            </a:r>
          </a:p>
        </p:txBody>
      </p:sp>
      <p:sp>
        <p:nvSpPr>
          <p:cNvPr id="38" name="文本框 37"/>
          <p:cNvSpPr txBox="1"/>
          <p:nvPr>
            <p:custDataLst>
              <p:tags r:id="rId3"/>
            </p:custDataLst>
          </p:nvPr>
        </p:nvSpPr>
        <p:spPr>
          <a:xfrm>
            <a:off x="3498850" y="342900"/>
            <a:ext cx="4995545" cy="460375"/>
          </a:xfrm>
          <a:prstGeom prst="rect">
            <a:avLst/>
          </a:prstGeom>
          <a:noFill/>
        </p:spPr>
        <p:txBody>
          <a:bodyPr wrap="square" rtlCol="0">
            <a:spAutoFit/>
          </a:bodyPr>
          <a:lstStyle/>
          <a:p>
            <a:r>
              <a:rPr sz="2400" b="1">
                <a:solidFill>
                  <a:srgbClr val="1440E2"/>
                </a:solidFill>
                <a:latin typeface="微软雅黑" panose="020B0503020204020204" charset="-122"/>
                <a:ea typeface="微软雅黑" panose="020B0503020204020204" charset="-122"/>
              </a:rPr>
              <a:t>本项目主要实现功能如下：</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单圆角矩形 1"/>
          <p:cNvSpPr/>
          <p:nvPr/>
        </p:nvSpPr>
        <p:spPr>
          <a:xfrm>
            <a:off x="0" y="4747712"/>
            <a:ext cx="12191365" cy="1361440"/>
          </a:xfrm>
          <a:prstGeom prst="round1Rect">
            <a:avLst/>
          </a:prstGeom>
          <a:gradFill>
            <a:gsLst>
              <a:gs pos="0">
                <a:schemeClr val="bg1">
                  <a:alpha val="0"/>
                </a:schemeClr>
              </a:gs>
              <a:gs pos="100000">
                <a:srgbClr val="1A6CFB">
                  <a:alpha val="37000"/>
                </a:srgbClr>
              </a:gs>
            </a:gsLst>
            <a:lin ang="8100000" scaled="0"/>
          </a:gradFill>
          <a:ln>
            <a:gradFill>
              <a:gsLst>
                <a:gs pos="0">
                  <a:srgbClr val="1A6CFB">
                    <a:alpha val="29000"/>
                  </a:srgbClr>
                </a:gs>
                <a:gs pos="100000">
                  <a:schemeClr val="bg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单圆角矩形 22"/>
          <p:cNvSpPr/>
          <p:nvPr/>
        </p:nvSpPr>
        <p:spPr>
          <a:xfrm>
            <a:off x="0" y="1310457"/>
            <a:ext cx="12191365" cy="1361440"/>
          </a:xfrm>
          <a:prstGeom prst="round1Rect">
            <a:avLst/>
          </a:prstGeom>
          <a:gradFill>
            <a:gsLst>
              <a:gs pos="0">
                <a:schemeClr val="bg1">
                  <a:alpha val="0"/>
                </a:schemeClr>
              </a:gs>
              <a:gs pos="100000">
                <a:srgbClr val="1A6CFB">
                  <a:alpha val="37000"/>
                </a:srgbClr>
              </a:gs>
            </a:gsLst>
            <a:lin ang="8100000" scaled="0"/>
          </a:gradFill>
          <a:ln>
            <a:gradFill>
              <a:gsLst>
                <a:gs pos="0">
                  <a:srgbClr val="1A6CFB">
                    <a:alpha val="29000"/>
                  </a:srgbClr>
                </a:gs>
                <a:gs pos="100000">
                  <a:schemeClr val="bg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4" name="单圆角矩形 13"/>
          <p:cNvSpPr/>
          <p:nvPr/>
        </p:nvSpPr>
        <p:spPr>
          <a:xfrm>
            <a:off x="0" y="3050357"/>
            <a:ext cx="12191365" cy="1361440"/>
          </a:xfrm>
          <a:prstGeom prst="round1Rect">
            <a:avLst/>
          </a:prstGeom>
          <a:gradFill>
            <a:gsLst>
              <a:gs pos="0">
                <a:schemeClr val="bg1">
                  <a:alpha val="0"/>
                </a:schemeClr>
              </a:gs>
              <a:gs pos="100000">
                <a:srgbClr val="1A6CFB">
                  <a:alpha val="37000"/>
                </a:srgbClr>
              </a:gs>
            </a:gsLst>
            <a:lin ang="8100000" scaled="0"/>
          </a:gradFill>
          <a:ln>
            <a:gradFill>
              <a:gsLst>
                <a:gs pos="0">
                  <a:srgbClr val="1A6CFB">
                    <a:alpha val="29000"/>
                  </a:srgbClr>
                </a:gs>
                <a:gs pos="100000">
                  <a:schemeClr val="bg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4121150" y="1668780"/>
            <a:ext cx="7059930" cy="706755"/>
            <a:chOff x="8699" y="2628"/>
            <a:chExt cx="11118" cy="1113"/>
          </a:xfrm>
        </p:grpSpPr>
        <p:sp>
          <p:nvSpPr>
            <p:cNvPr id="25" name="文本框 24"/>
            <p:cNvSpPr txBox="1"/>
            <p:nvPr/>
          </p:nvSpPr>
          <p:spPr>
            <a:xfrm>
              <a:off x="9381" y="2628"/>
              <a:ext cx="10436" cy="1113"/>
            </a:xfrm>
            <a:prstGeom prst="rect">
              <a:avLst/>
            </a:prstGeom>
            <a:solidFill>
              <a:srgbClr val="000000">
                <a:alpha val="0"/>
              </a:srgbClr>
            </a:solidFill>
          </p:spPr>
          <p:txBody>
            <a:bodyPr wrap="square" rtlCol="0" anchor="t">
              <a:spAutoFit/>
            </a:bodyPr>
            <a:lstStyle/>
            <a:p>
              <a:pPr algn="l"/>
              <a:r>
                <a:rPr sz="2000" dirty="0">
                  <a:latin typeface="思源黑体 CN Regular" panose="020B0500000000000000" pitchFamily="34" charset="-122"/>
                  <a:ea typeface="思源黑体 CN Regular" panose="020B0500000000000000" pitchFamily="34" charset="-122"/>
                </a:rPr>
                <a:t>由薛美乐负责，实现了服务端管理平台并设计数据库，使用python获取药品数据，选择随机森林算法实现智能导诊</a:t>
              </a:r>
            </a:p>
          </p:txBody>
        </p:sp>
        <p:sp>
          <p:nvSpPr>
            <p:cNvPr id="26" name="椭圆 25"/>
            <p:cNvSpPr/>
            <p:nvPr/>
          </p:nvSpPr>
          <p:spPr>
            <a:xfrm>
              <a:off x="8699" y="2790"/>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31" name="对角圆角矩形 30"/>
          <p:cNvSpPr/>
          <p:nvPr/>
        </p:nvSpPr>
        <p:spPr>
          <a:xfrm>
            <a:off x="232410" y="195580"/>
            <a:ext cx="2914650" cy="62865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2" name="文本框 31"/>
          <p:cNvSpPr txBox="1"/>
          <p:nvPr/>
        </p:nvSpPr>
        <p:spPr>
          <a:xfrm>
            <a:off x="669290" y="240665"/>
            <a:ext cx="1808480" cy="583565"/>
          </a:xfrm>
          <a:prstGeom prst="rect">
            <a:avLst/>
          </a:prstGeom>
          <a:noFill/>
        </p:spPr>
        <p:txBody>
          <a:bodyPr wrap="none" rtlCol="0">
            <a:spAutoFit/>
          </a:bodyPr>
          <a:lstStyle/>
          <a:p>
            <a:pPr algn="l"/>
            <a:r>
              <a:rPr lang="zh-CN" sz="3200" b="1" i="1" dirty="0">
                <a:solidFill>
                  <a:srgbClr val="1A6CFB"/>
                </a:solidFill>
                <a:latin typeface="微软雅黑" panose="020B0503020204020204" charset="-122"/>
                <a:ea typeface="微软雅黑" panose="020B0503020204020204" charset="-122"/>
              </a:rPr>
              <a:t>项目分工</a:t>
            </a:r>
          </a:p>
        </p:txBody>
      </p:sp>
      <p:sp>
        <p:nvSpPr>
          <p:cNvPr id="3" name="文本框 2"/>
          <p:cNvSpPr txBox="1"/>
          <p:nvPr/>
        </p:nvSpPr>
        <p:spPr>
          <a:xfrm>
            <a:off x="443865" y="1663065"/>
            <a:ext cx="3027680" cy="583565"/>
          </a:xfrm>
          <a:prstGeom prst="rect">
            <a:avLst/>
          </a:prstGeom>
          <a:noFill/>
        </p:spPr>
        <p:txBody>
          <a:bodyPr wrap="none" rtlCol="0">
            <a:spAutoFit/>
          </a:bodyPr>
          <a:lstStyle/>
          <a:p>
            <a:pPr algn="l"/>
            <a:r>
              <a:rPr lang="zh-CN" sz="3200" b="1" dirty="0">
                <a:solidFill>
                  <a:srgbClr val="1A6CFB"/>
                </a:solidFill>
                <a:latin typeface="微软雅黑" panose="020B0503020204020204" charset="-122"/>
                <a:ea typeface="微软雅黑" panose="020B0503020204020204" charset="-122"/>
              </a:rPr>
              <a:t>服务端设计实现</a:t>
            </a:r>
          </a:p>
        </p:txBody>
      </p:sp>
      <p:sp>
        <p:nvSpPr>
          <p:cNvPr id="10" name="文本框 9"/>
          <p:cNvSpPr txBox="1"/>
          <p:nvPr/>
        </p:nvSpPr>
        <p:spPr>
          <a:xfrm>
            <a:off x="443865" y="3429000"/>
            <a:ext cx="3027680" cy="583565"/>
          </a:xfrm>
          <a:prstGeom prst="rect">
            <a:avLst/>
          </a:prstGeom>
          <a:noFill/>
        </p:spPr>
        <p:txBody>
          <a:bodyPr wrap="none" rtlCol="0">
            <a:spAutoFit/>
          </a:bodyPr>
          <a:lstStyle/>
          <a:p>
            <a:pPr algn="l"/>
            <a:r>
              <a:rPr lang="zh-CN" sz="3200" b="1" dirty="0">
                <a:solidFill>
                  <a:srgbClr val="1A6CFB"/>
                </a:solidFill>
                <a:latin typeface="微软雅黑" panose="020B0503020204020204" charset="-122"/>
                <a:ea typeface="微软雅黑" panose="020B0503020204020204" charset="-122"/>
              </a:rPr>
              <a:t>移动端设计实现</a:t>
            </a:r>
          </a:p>
        </p:txBody>
      </p:sp>
      <p:sp>
        <p:nvSpPr>
          <p:cNvPr id="18" name="文本框 17"/>
          <p:cNvSpPr txBox="1"/>
          <p:nvPr/>
        </p:nvSpPr>
        <p:spPr>
          <a:xfrm>
            <a:off x="443865" y="5136515"/>
            <a:ext cx="3147695" cy="583565"/>
          </a:xfrm>
          <a:prstGeom prst="rect">
            <a:avLst/>
          </a:prstGeom>
          <a:noFill/>
        </p:spPr>
        <p:txBody>
          <a:bodyPr wrap="none" rtlCol="0">
            <a:spAutoFit/>
          </a:bodyPr>
          <a:lstStyle/>
          <a:p>
            <a:pPr algn="l"/>
            <a:r>
              <a:rPr lang="en-US" altLang="zh-CN" sz="3200" b="1" dirty="0">
                <a:solidFill>
                  <a:srgbClr val="1A6CFB"/>
                </a:solidFill>
                <a:latin typeface="微软雅黑" panose="020B0503020204020204" charset="-122"/>
                <a:ea typeface="微软雅黑" panose="020B0503020204020204" charset="-122"/>
              </a:rPr>
              <a:t>Web</a:t>
            </a:r>
            <a:r>
              <a:rPr lang="zh-CN" sz="3200" b="1" dirty="0">
                <a:solidFill>
                  <a:srgbClr val="1A6CFB"/>
                </a:solidFill>
                <a:latin typeface="微软雅黑" panose="020B0503020204020204" charset="-122"/>
                <a:ea typeface="微软雅黑" panose="020B0503020204020204" charset="-122"/>
              </a:rPr>
              <a:t>端设计实现</a:t>
            </a:r>
          </a:p>
        </p:txBody>
      </p:sp>
      <p:grpSp>
        <p:nvGrpSpPr>
          <p:cNvPr id="37" name="组合 36"/>
          <p:cNvGrpSpPr/>
          <p:nvPr/>
        </p:nvGrpSpPr>
        <p:grpSpPr>
          <a:xfrm>
            <a:off x="4121150" y="3382645"/>
            <a:ext cx="7059930" cy="706755"/>
            <a:chOff x="8699" y="2407"/>
            <a:chExt cx="11118" cy="1113"/>
          </a:xfrm>
        </p:grpSpPr>
        <p:sp>
          <p:nvSpPr>
            <p:cNvPr id="38" name="文本框 37"/>
            <p:cNvSpPr txBox="1"/>
            <p:nvPr/>
          </p:nvSpPr>
          <p:spPr>
            <a:xfrm>
              <a:off x="9381" y="2407"/>
              <a:ext cx="10436" cy="1113"/>
            </a:xfrm>
            <a:prstGeom prst="rect">
              <a:avLst/>
            </a:prstGeom>
            <a:solidFill>
              <a:srgbClr val="000000">
                <a:alpha val="0"/>
              </a:srgbClr>
            </a:solidFill>
          </p:spPr>
          <p:txBody>
            <a:bodyPr wrap="square" rtlCol="0" anchor="t">
              <a:spAutoFit/>
            </a:bodyPr>
            <a:lstStyle/>
            <a:p>
              <a:pPr algn="l">
                <a:buClrTx/>
                <a:buSzTx/>
                <a:buFontTx/>
              </a:pPr>
              <a:r>
                <a:rPr sz="2000" dirty="0">
                  <a:latin typeface="思源黑体 CN Regular" panose="020B0500000000000000" pitchFamily="34" charset="-122"/>
                  <a:ea typeface="思源黑体 CN Regular" panose="020B0500000000000000" pitchFamily="34" charset="-122"/>
                </a:rPr>
                <a:t>由王婉婷负责，实现了小程序前端界面和业务逻辑，使用uview组件实现药品购买和互助送药功能</a:t>
              </a:r>
            </a:p>
          </p:txBody>
        </p:sp>
        <p:sp>
          <p:nvSpPr>
            <p:cNvPr id="39" name="椭圆 38"/>
            <p:cNvSpPr/>
            <p:nvPr/>
          </p:nvSpPr>
          <p:spPr>
            <a:xfrm>
              <a:off x="8699" y="2787"/>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46" name="组合 45"/>
          <p:cNvGrpSpPr/>
          <p:nvPr/>
        </p:nvGrpSpPr>
        <p:grpSpPr>
          <a:xfrm>
            <a:off x="4121150" y="5136515"/>
            <a:ext cx="7060565" cy="706755"/>
            <a:chOff x="8699" y="2373"/>
            <a:chExt cx="11119" cy="1113"/>
          </a:xfrm>
        </p:grpSpPr>
        <p:sp>
          <p:nvSpPr>
            <p:cNvPr id="47" name="文本框 46"/>
            <p:cNvSpPr txBox="1"/>
            <p:nvPr/>
          </p:nvSpPr>
          <p:spPr>
            <a:xfrm>
              <a:off x="9381" y="2373"/>
              <a:ext cx="10437" cy="1113"/>
            </a:xfrm>
            <a:prstGeom prst="rect">
              <a:avLst/>
            </a:prstGeom>
            <a:solidFill>
              <a:srgbClr val="000000">
                <a:alpha val="0"/>
              </a:srgbClr>
            </a:solidFill>
          </p:spPr>
          <p:txBody>
            <a:bodyPr wrap="square" rtlCol="0" anchor="t">
              <a:spAutoFit/>
            </a:bodyPr>
            <a:lstStyle/>
            <a:p>
              <a:pPr algn="l">
                <a:buClrTx/>
                <a:buSzTx/>
                <a:buFontTx/>
              </a:pPr>
              <a:r>
                <a:rPr sz="2000" dirty="0">
                  <a:latin typeface="思源黑体 CN Regular" panose="020B0500000000000000" pitchFamily="34" charset="-122"/>
                  <a:ea typeface="思源黑体 CN Regular" panose="020B0500000000000000" pitchFamily="34" charset="-122"/>
                </a:rPr>
                <a:t>由颜玮萱负责，实现了网页前端主体界面和功能界定，使用js实现智能问答导诊</a:t>
              </a:r>
            </a:p>
          </p:txBody>
        </p:sp>
        <p:sp>
          <p:nvSpPr>
            <p:cNvPr id="48" name="椭圆 47"/>
            <p:cNvSpPr/>
            <p:nvPr/>
          </p:nvSpPr>
          <p:spPr>
            <a:xfrm>
              <a:off x="8699" y="2790"/>
              <a:ext cx="272" cy="272"/>
            </a:xfrm>
            <a:prstGeom prst="ellipse">
              <a:avLst/>
            </a:prstGeom>
            <a:solidFill>
              <a:srgbClr val="1A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219233" y="2838686"/>
            <a:ext cx="4439118" cy="995654"/>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771936" y="2645826"/>
            <a:ext cx="1493520" cy="144526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02</a:t>
            </a:r>
          </a:p>
        </p:txBody>
      </p:sp>
      <p:sp>
        <p:nvSpPr>
          <p:cNvPr id="68" name="文本框 67"/>
          <p:cNvSpPr txBox="1"/>
          <p:nvPr/>
        </p:nvSpPr>
        <p:spPr>
          <a:xfrm>
            <a:off x="6028416" y="2953602"/>
            <a:ext cx="2926080" cy="829945"/>
          </a:xfrm>
          <a:prstGeom prst="rect">
            <a:avLst/>
          </a:prstGeom>
          <a:noFill/>
        </p:spPr>
        <p:txBody>
          <a:bodyPr wrap="none" rtlCol="0">
            <a:spAutoFit/>
          </a:bodyPr>
          <a:lstStyle/>
          <a:p>
            <a:r>
              <a:rPr lang="zh-CN" altLang="en-US" sz="4800" spc="600" dirty="0">
                <a:solidFill>
                  <a:schemeClr val="bg1"/>
                </a:solidFill>
                <a:latin typeface="微软雅黑" panose="020B0503020204020204" charset="-122"/>
                <a:ea typeface="微软雅黑" panose="020B0503020204020204" charset="-122"/>
              </a:rPr>
              <a:t>项目演示</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同心圆 24"/>
          <p:cNvSpPr/>
          <p:nvPr/>
        </p:nvSpPr>
        <p:spPr>
          <a:xfrm>
            <a:off x="2732405" y="65405"/>
            <a:ext cx="6727190" cy="6727190"/>
          </a:xfrm>
          <a:prstGeom prst="donut">
            <a:avLst>
              <a:gd name="adj" fmla="val 7659"/>
            </a:avLst>
          </a:prstGeom>
          <a:solidFill>
            <a:srgbClr val="1A6CFB">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Regular" panose="020B0500000000000000" pitchFamily="34" charset="-122"/>
              <a:ea typeface="思源黑体 CN Regular" panose="020B0500000000000000" pitchFamily="34" charset="-122"/>
            </a:endParaRPr>
          </a:p>
        </p:txBody>
      </p:sp>
      <p:sp>
        <p:nvSpPr>
          <p:cNvPr id="41" name="对角圆角矩形 40"/>
          <p:cNvSpPr/>
          <p:nvPr/>
        </p:nvSpPr>
        <p:spPr>
          <a:xfrm>
            <a:off x="232410" y="195580"/>
            <a:ext cx="2914650" cy="628650"/>
          </a:xfrm>
          <a:prstGeom prst="round2DiagRect">
            <a:avLst>
              <a:gd name="adj1" fmla="val 50000"/>
              <a:gd name="adj2" fmla="val 0"/>
            </a:avLst>
          </a:prstGeom>
          <a:gradFill>
            <a:gsLst>
              <a:gs pos="0">
                <a:srgbClr val="1A6CFB">
                  <a:alpha val="46000"/>
                  <a:lumMod val="88000"/>
                </a:srgbClr>
              </a:gs>
              <a:gs pos="49000">
                <a:schemeClr val="bg1">
                  <a:alpha val="0"/>
                </a:schemeClr>
              </a:gs>
              <a:gs pos="100000">
                <a:srgbClr val="1A6CFB">
                  <a:alpha val="34000"/>
                </a:srgbClr>
              </a:gs>
            </a:gsLst>
            <a:lin ang="8100000" scaled="0"/>
          </a:gradFill>
          <a:ln>
            <a:gradFill>
              <a:gsLst>
                <a:gs pos="0">
                  <a:srgbClr val="1A6CFB">
                    <a:alpha val="47000"/>
                  </a:srgbClr>
                </a:gs>
                <a:gs pos="57000">
                  <a:schemeClr val="bg1">
                    <a:alpha val="0"/>
                  </a:schemeClr>
                </a:gs>
                <a:gs pos="100000">
                  <a:srgbClr val="1A6CFB">
                    <a:alpha val="46000"/>
                  </a:srgb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文本框 41"/>
          <p:cNvSpPr txBox="1"/>
          <p:nvPr/>
        </p:nvSpPr>
        <p:spPr>
          <a:xfrm>
            <a:off x="669290" y="240665"/>
            <a:ext cx="1808480" cy="583565"/>
          </a:xfrm>
          <a:prstGeom prst="rect">
            <a:avLst/>
          </a:prstGeom>
          <a:noFill/>
        </p:spPr>
        <p:txBody>
          <a:bodyPr wrap="none" rtlCol="0">
            <a:spAutoFit/>
          </a:bodyPr>
          <a:lstStyle/>
          <a:p>
            <a:pPr algn="l"/>
            <a:r>
              <a:rPr lang="zh-CN" sz="3200" b="1" i="1" dirty="0">
                <a:solidFill>
                  <a:srgbClr val="1A6CFB"/>
                </a:solidFill>
                <a:latin typeface="微软雅黑" panose="020B0503020204020204" charset="-122"/>
                <a:ea typeface="微软雅黑" panose="020B0503020204020204" charset="-122"/>
              </a:rPr>
              <a:t>项目演示</a:t>
            </a:r>
          </a:p>
        </p:txBody>
      </p:sp>
      <p:sp>
        <p:nvSpPr>
          <p:cNvPr id="23" name="Left Arrow 2"/>
          <p:cNvSpPr/>
          <p:nvPr>
            <p:custDataLst>
              <p:tags r:id="rId1"/>
            </p:custDataLst>
          </p:nvPr>
        </p:nvSpPr>
        <p:spPr>
          <a:xfrm flipH="1">
            <a:off x="1578047" y="3106580"/>
            <a:ext cx="9362446" cy="29612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Chevron 3"/>
          <p:cNvSpPr/>
          <p:nvPr>
            <p:custDataLst>
              <p:tags r:id="rId2"/>
            </p:custDataLst>
          </p:nvPr>
        </p:nvSpPr>
        <p:spPr>
          <a:xfrm>
            <a:off x="4908308" y="2539942"/>
            <a:ext cx="2431495" cy="1431983"/>
          </a:xfrm>
          <a:prstGeom prst="chevron">
            <a:avLst>
              <a:gd name="adj" fmla="val 20758"/>
            </a:avLst>
          </a:prstGeom>
          <a:solidFill>
            <a:srgbClr val="1A6CFB"/>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微软雅黑" panose="020B0503020204020204" charset="-122"/>
                <a:ea typeface="微软雅黑" panose="020B0503020204020204" charset="-122"/>
                <a:cs typeface="+mn-ea"/>
                <a:sym typeface="+mn-lt"/>
              </a:rPr>
              <a:t>Web</a:t>
            </a:r>
            <a:r>
              <a:rPr lang="zh-CN" altLang="en-US">
                <a:solidFill>
                  <a:srgbClr val="FFFFFF"/>
                </a:solidFill>
                <a:latin typeface="微软雅黑" panose="020B0503020204020204" charset="-122"/>
                <a:ea typeface="微软雅黑" panose="020B0503020204020204" charset="-122"/>
                <a:cs typeface="+mn-ea"/>
                <a:sym typeface="+mn-lt"/>
              </a:rPr>
              <a:t>端</a:t>
            </a:r>
          </a:p>
          <a:p>
            <a:pPr algn="ctr"/>
            <a:r>
              <a:rPr lang="en-US">
                <a:solidFill>
                  <a:srgbClr val="FFFFFF"/>
                </a:solidFill>
                <a:latin typeface="微软雅黑" panose="020B0503020204020204" charset="-122"/>
                <a:ea typeface="微软雅黑" panose="020B0503020204020204" charset="-122"/>
                <a:cs typeface="+mn-ea"/>
                <a:sym typeface="+mn-lt"/>
              </a:rPr>
              <a:t>操作演示</a:t>
            </a:r>
          </a:p>
        </p:txBody>
      </p:sp>
      <p:sp>
        <p:nvSpPr>
          <p:cNvPr id="43" name="Chevron 4"/>
          <p:cNvSpPr/>
          <p:nvPr>
            <p:custDataLst>
              <p:tags r:id="rId3"/>
            </p:custDataLst>
          </p:nvPr>
        </p:nvSpPr>
        <p:spPr>
          <a:xfrm>
            <a:off x="2210879" y="2539942"/>
            <a:ext cx="2431495" cy="1431983"/>
          </a:xfrm>
          <a:prstGeom prst="chevron">
            <a:avLst>
              <a:gd name="adj" fmla="val 20758"/>
            </a:avLst>
          </a:prstGeom>
          <a:solidFill>
            <a:srgbClr val="1440E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marL="0" marR="0" lvl="0" algn="ctr" defTabSz="914400" eaLnBrk="1" fontAlgn="auto" latinLnBrk="0" hangingPunct="1">
              <a:lnSpc>
                <a:spcPct val="100000"/>
              </a:lnSpc>
              <a:spcBef>
                <a:spcPts val="0"/>
              </a:spcBef>
              <a:buClrTx/>
              <a:buSzTx/>
              <a:buFontTx/>
              <a:buNone/>
            </a:pPr>
            <a:r>
              <a:rPr lang="en-US" dirty="0" err="1">
                <a:solidFill>
                  <a:srgbClr val="FFFFFF"/>
                </a:solidFill>
                <a:latin typeface="微软雅黑" panose="020B0503020204020204" charset="-122"/>
                <a:ea typeface="微软雅黑" panose="020B0503020204020204" charset="-122"/>
                <a:cs typeface="+mn-ea"/>
                <a:sym typeface="+mn-lt"/>
              </a:rPr>
              <a:t>服务端</a:t>
            </a:r>
            <a:endParaRPr lang="en-US" dirty="0">
              <a:solidFill>
                <a:srgbClr val="FFFFFF"/>
              </a:solidFill>
              <a:latin typeface="微软雅黑" panose="020B0503020204020204" charset="-122"/>
              <a:ea typeface="微软雅黑" panose="020B0503020204020204" charset="-122"/>
              <a:cs typeface="+mn-ea"/>
              <a:sym typeface="+mn-lt"/>
            </a:endParaRPr>
          </a:p>
          <a:p>
            <a:pPr marL="0" marR="0" lvl="0" algn="ctr" defTabSz="914400" eaLnBrk="1" fontAlgn="auto" latinLnBrk="0" hangingPunct="1">
              <a:lnSpc>
                <a:spcPct val="100000"/>
              </a:lnSpc>
              <a:spcBef>
                <a:spcPts val="0"/>
              </a:spcBef>
              <a:buClrTx/>
              <a:buSzTx/>
              <a:buFontTx/>
              <a:buNone/>
            </a:pPr>
            <a:r>
              <a:rPr lang="en-US" dirty="0" err="1">
                <a:solidFill>
                  <a:srgbClr val="FFFFFF"/>
                </a:solidFill>
                <a:latin typeface="微软雅黑" panose="020B0503020204020204" charset="-122"/>
                <a:ea typeface="微软雅黑" panose="020B0503020204020204" charset="-122"/>
                <a:cs typeface="+mn-ea"/>
                <a:sym typeface="+mn-lt"/>
              </a:rPr>
              <a:t>操作演示</a:t>
            </a:r>
            <a:endParaRPr lang="en-US" dirty="0">
              <a:solidFill>
                <a:srgbClr val="FFFFFF"/>
              </a:solidFill>
              <a:latin typeface="微软雅黑" panose="020B0503020204020204" charset="-122"/>
              <a:ea typeface="微软雅黑" panose="020B0503020204020204" charset="-122"/>
              <a:cs typeface="+mn-ea"/>
              <a:sym typeface="+mn-lt"/>
            </a:endParaRPr>
          </a:p>
        </p:txBody>
      </p:sp>
      <p:sp>
        <p:nvSpPr>
          <p:cNvPr id="45" name="Chevron 6"/>
          <p:cNvSpPr/>
          <p:nvPr>
            <p:custDataLst>
              <p:tags r:id="rId4"/>
            </p:custDataLst>
          </p:nvPr>
        </p:nvSpPr>
        <p:spPr>
          <a:xfrm>
            <a:off x="7605737" y="2539942"/>
            <a:ext cx="2431495" cy="1431983"/>
          </a:xfrm>
          <a:prstGeom prst="chevron">
            <a:avLst>
              <a:gd name="adj" fmla="val 20758"/>
            </a:avLst>
          </a:prstGeom>
          <a:solidFill>
            <a:srgbClr val="1440E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dirty="0" err="1">
                <a:solidFill>
                  <a:srgbClr val="FFFFFF"/>
                </a:solidFill>
                <a:latin typeface="微软雅黑" panose="020B0503020204020204" charset="-122"/>
                <a:ea typeface="微软雅黑" panose="020B0503020204020204" charset="-122"/>
                <a:cs typeface="+mn-ea"/>
                <a:sym typeface="+mn-lt"/>
              </a:rPr>
              <a:t>移动端</a:t>
            </a:r>
            <a:endParaRPr lang="en-US" dirty="0">
              <a:solidFill>
                <a:srgbClr val="FFFFFF"/>
              </a:solidFill>
              <a:latin typeface="微软雅黑" panose="020B0503020204020204" charset="-122"/>
              <a:ea typeface="微软雅黑" panose="020B0503020204020204" charset="-122"/>
              <a:cs typeface="+mn-ea"/>
              <a:sym typeface="+mn-lt"/>
            </a:endParaRPr>
          </a:p>
          <a:p>
            <a:pPr algn="ctr"/>
            <a:r>
              <a:rPr lang="en-US" dirty="0" err="1">
                <a:solidFill>
                  <a:srgbClr val="FFFFFF"/>
                </a:solidFill>
                <a:latin typeface="微软雅黑" panose="020B0503020204020204" charset="-122"/>
                <a:ea typeface="微软雅黑" panose="020B0503020204020204" charset="-122"/>
                <a:cs typeface="+mn-ea"/>
                <a:sym typeface="+mn-lt"/>
              </a:rPr>
              <a:t>操作演示</a:t>
            </a:r>
            <a:endParaRPr lang="en-US" dirty="0">
              <a:solidFill>
                <a:srgbClr val="FFFFFF"/>
              </a:solidFill>
              <a:latin typeface="微软雅黑" panose="020B0503020204020204" charset="-122"/>
              <a:ea typeface="微软雅黑" panose="020B0503020204020204" charset="-122"/>
              <a:cs typeface="+mn-ea"/>
              <a:sym typeface="+mn-lt"/>
            </a:endParaRPr>
          </a:p>
        </p:txBody>
      </p:sp>
      <p:sp>
        <p:nvSpPr>
          <p:cNvPr id="87" name="文本框 86"/>
          <p:cNvSpPr txBox="1"/>
          <p:nvPr/>
        </p:nvSpPr>
        <p:spPr>
          <a:xfrm>
            <a:off x="3728085" y="4364990"/>
            <a:ext cx="4735830" cy="706755"/>
          </a:xfrm>
          <a:prstGeom prst="rect">
            <a:avLst/>
          </a:prstGeom>
          <a:noFill/>
        </p:spPr>
        <p:txBody>
          <a:bodyPr wrap="none" rtlCol="0">
            <a:spAutoFit/>
          </a:bodyPr>
          <a:lstStyle/>
          <a:p>
            <a:pPr algn="l"/>
            <a:r>
              <a:rPr lang="zh-CN" sz="4000" b="1" dirty="0">
                <a:solidFill>
                  <a:srgbClr val="1A6CFB"/>
                </a:solidFill>
                <a:latin typeface="微软雅黑" panose="020B0503020204020204" charset="-122"/>
                <a:ea typeface="微软雅黑" panose="020B0503020204020204" charset="-122"/>
              </a:rPr>
              <a:t>下面进行项目演示</a:t>
            </a:r>
            <a:r>
              <a:rPr lang="en-US" altLang="zh-CN" sz="4000" b="1" dirty="0">
                <a:solidFill>
                  <a:srgbClr val="1A6CFB"/>
                </a:solidFill>
                <a:latin typeface="微软雅黑" panose="020B0503020204020204" charset="-122"/>
                <a:ea typeface="微软雅黑" panose="020B050302020402020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arn(inVertical)">
                                      <p:cBhvr>
                                        <p:cTn id="10" dur="500"/>
                                        <p:tgtEl>
                                          <p:spTgt spid="4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arn(inVertical)">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1" grpId="0" animBg="1"/>
      <p:bldP spid="41" grpId="1" animBg="1"/>
      <p:bldP spid="42" grpId="0"/>
      <p:bldP spid="42"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6200000" flipH="1">
            <a:off x="7213827" y="-731894"/>
            <a:ext cx="5097295" cy="4859051"/>
            <a:chOff x="-858973" y="1998949"/>
            <a:chExt cx="5097295" cy="4859051"/>
          </a:xfrm>
        </p:grpSpPr>
        <p:sp>
          <p:nvSpPr>
            <p:cNvPr id="58" name="直角三角形 57"/>
            <p:cNvSpPr/>
            <p:nvPr/>
          </p:nvSpPr>
          <p:spPr>
            <a:xfrm>
              <a:off x="0" y="3943350"/>
              <a:ext cx="4238322" cy="2914650"/>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0" name="任意多边形: 形状 59"/>
            <p:cNvSpPr/>
            <p:nvPr/>
          </p:nvSpPr>
          <p:spPr>
            <a:xfrm rot="19890345">
              <a:off x="-858973" y="1998949"/>
              <a:ext cx="3019700" cy="3125754"/>
            </a:xfrm>
            <a:custGeom>
              <a:avLst/>
              <a:gdLst>
                <a:gd name="connsiteX0" fmla="*/ 2790010 w 3019700"/>
                <a:gd name="connsiteY0" fmla="*/ 88973 h 3125754"/>
                <a:gd name="connsiteX1" fmla="*/ 3019700 w 3019700"/>
                <a:gd name="connsiteY1" fmla="*/ 520969 h 3125754"/>
                <a:gd name="connsiteX2" fmla="*/ 3019700 w 3019700"/>
                <a:gd name="connsiteY2" fmla="*/ 2604785 h 3125754"/>
                <a:gd name="connsiteX3" fmla="*/ 2498731 w 3019700"/>
                <a:gd name="connsiteY3" fmla="*/ 3125754 h 3125754"/>
                <a:gd name="connsiteX4" fmla="*/ 414915 w 3019700"/>
                <a:gd name="connsiteY4" fmla="*/ 3125754 h 3125754"/>
                <a:gd name="connsiteX5" fmla="*/ 46534 w 3019700"/>
                <a:gd name="connsiteY5" fmla="*/ 2973166 h 3125754"/>
                <a:gd name="connsiteX6" fmla="*/ 0 w 3019700"/>
                <a:gd name="connsiteY6" fmla="*/ 2916766 h 3125754"/>
                <a:gd name="connsiteX7" fmla="*/ 1583296 w 3019700"/>
                <a:gd name="connsiteY7" fmla="*/ 0 h 3125754"/>
                <a:gd name="connsiteX8" fmla="*/ 2498731 w 3019700"/>
                <a:gd name="connsiteY8" fmla="*/ 0 h 3125754"/>
                <a:gd name="connsiteX9" fmla="*/ 2790010 w 3019700"/>
                <a:gd name="connsiteY9" fmla="*/ 88973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700" h="3125754">
                  <a:moveTo>
                    <a:pt x="2790010" y="88973"/>
                  </a:moveTo>
                  <a:cubicBezTo>
                    <a:pt x="2928588" y="182595"/>
                    <a:pt x="3019700" y="341142"/>
                    <a:pt x="3019700" y="520969"/>
                  </a:cubicBezTo>
                  <a:lnTo>
                    <a:pt x="3019700" y="2604785"/>
                  </a:lnTo>
                  <a:cubicBezTo>
                    <a:pt x="3019700" y="2892508"/>
                    <a:pt x="2786454" y="3125754"/>
                    <a:pt x="2498731" y="3125754"/>
                  </a:cubicBezTo>
                  <a:lnTo>
                    <a:pt x="414915" y="3125754"/>
                  </a:lnTo>
                  <a:cubicBezTo>
                    <a:pt x="271054" y="3125754"/>
                    <a:pt x="140811" y="3067443"/>
                    <a:pt x="46534" y="2973166"/>
                  </a:cubicBezTo>
                  <a:lnTo>
                    <a:pt x="0" y="2916766"/>
                  </a:lnTo>
                  <a:lnTo>
                    <a:pt x="1583296" y="0"/>
                  </a:lnTo>
                  <a:lnTo>
                    <a:pt x="2498731" y="0"/>
                  </a:lnTo>
                  <a:cubicBezTo>
                    <a:pt x="2606627" y="0"/>
                    <a:pt x="2706862" y="32800"/>
                    <a:pt x="2790010" y="88973"/>
                  </a:cubicBezTo>
                  <a:close/>
                </a:path>
              </a:pathLst>
            </a:custGeom>
            <a:solidFill>
              <a:srgbClr val="4C6FEF"/>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rot="2567756">
              <a:off x="1227436" y="4680780"/>
              <a:ext cx="596639" cy="596639"/>
            </a:xfrm>
            <a:prstGeom prst="roundRect">
              <a:avLst/>
            </a:prstGeom>
            <a:solidFill>
              <a:srgbClr val="1440E2"/>
            </a:solidFill>
            <a:ln>
              <a:noFill/>
            </a:ln>
            <a:effectLst>
              <a:outerShdw blurRad="355600" dist="50800" dir="2700000" algn="tl"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63" name="组合 62"/>
          <p:cNvGrpSpPr/>
          <p:nvPr/>
        </p:nvGrpSpPr>
        <p:grpSpPr>
          <a:xfrm rot="16200000" flipH="1">
            <a:off x="612500" y="4805198"/>
            <a:ext cx="3783916" cy="3850920"/>
            <a:chOff x="360876" y="1262402"/>
            <a:chExt cx="3676647" cy="3741751"/>
          </a:xfrm>
        </p:grpSpPr>
        <p:sp>
          <p:nvSpPr>
            <p:cNvPr id="64" name="任意多边形: 形状 63"/>
            <p:cNvSpPr/>
            <p:nvPr/>
          </p:nvSpPr>
          <p:spPr>
            <a:xfrm rot="19890345">
              <a:off x="360876" y="1673983"/>
              <a:ext cx="2846477" cy="3125754"/>
            </a:xfrm>
            <a:custGeom>
              <a:avLst/>
              <a:gdLst>
                <a:gd name="connsiteX0" fmla="*/ 2846477 w 2846477"/>
                <a:gd name="connsiteY0" fmla="*/ 62059 h 3125754"/>
                <a:gd name="connsiteX1" fmla="*/ 1183424 w 2846477"/>
                <a:gd name="connsiteY1" fmla="*/ 3125754 h 3125754"/>
                <a:gd name="connsiteX2" fmla="*/ 520969 w 2846477"/>
                <a:gd name="connsiteY2" fmla="*/ 3125754 h 3125754"/>
                <a:gd name="connsiteX3" fmla="*/ 0 w 2846477"/>
                <a:gd name="connsiteY3" fmla="*/ 2604785 h 3125754"/>
                <a:gd name="connsiteX4" fmla="*/ 0 w 2846477"/>
                <a:gd name="connsiteY4" fmla="*/ 520969 h 3125754"/>
                <a:gd name="connsiteX5" fmla="*/ 520969 w 2846477"/>
                <a:gd name="connsiteY5" fmla="*/ 0 h 3125754"/>
                <a:gd name="connsiteX6" fmla="*/ 2604785 w 2846477"/>
                <a:gd name="connsiteY6" fmla="*/ 0 h 3125754"/>
                <a:gd name="connsiteX7" fmla="*/ 2807570 w 2846477"/>
                <a:gd name="connsiteY7" fmla="*/ 40941 h 31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477" h="3125754">
                  <a:moveTo>
                    <a:pt x="2846477" y="62059"/>
                  </a:moveTo>
                  <a:lnTo>
                    <a:pt x="1183424" y="3125754"/>
                  </a:lnTo>
                  <a:lnTo>
                    <a:pt x="520969" y="3125754"/>
                  </a:lnTo>
                  <a:cubicBezTo>
                    <a:pt x="233246" y="3125754"/>
                    <a:pt x="0" y="2892508"/>
                    <a:pt x="0" y="2604785"/>
                  </a:cubicBezTo>
                  <a:lnTo>
                    <a:pt x="0" y="520969"/>
                  </a:lnTo>
                  <a:cubicBezTo>
                    <a:pt x="0" y="233246"/>
                    <a:pt x="233246" y="0"/>
                    <a:pt x="520969" y="0"/>
                  </a:cubicBezTo>
                  <a:lnTo>
                    <a:pt x="2604785" y="0"/>
                  </a:lnTo>
                  <a:cubicBezTo>
                    <a:pt x="2676716" y="0"/>
                    <a:pt x="2745242" y="14578"/>
                    <a:pt x="2807570" y="40941"/>
                  </a:cubicBezTo>
                  <a:close/>
                </a:path>
              </a:pathLst>
            </a:custGeom>
            <a:solidFill>
              <a:srgbClr val="4C6FEF"/>
            </a:solidFill>
            <a:ln>
              <a:noFill/>
            </a:ln>
            <a:effectLst>
              <a:outerShdw blurRad="457200" dist="50800" dir="5400000" algn="t" rotWithShape="0">
                <a:srgbClr val="1440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5" name="任意多边形: 形状 64"/>
            <p:cNvSpPr/>
            <p:nvPr/>
          </p:nvSpPr>
          <p:spPr>
            <a:xfrm rot="18754219">
              <a:off x="448077" y="1414708"/>
              <a:ext cx="3741751" cy="3437140"/>
            </a:xfrm>
            <a:custGeom>
              <a:avLst/>
              <a:gdLst>
                <a:gd name="connsiteX0" fmla="*/ 3741751 w 3741751"/>
                <a:gd name="connsiteY0" fmla="*/ 0 h 3437140"/>
                <a:gd name="connsiteX1" fmla="*/ 0 w 3741751"/>
                <a:gd name="connsiteY1" fmla="*/ 3437140 h 3437140"/>
                <a:gd name="connsiteX2" fmla="*/ 0 w 3741751"/>
                <a:gd name="connsiteY2" fmla="*/ 772905 h 3437140"/>
                <a:gd name="connsiteX3" fmla="*/ 772905 w 3741751"/>
                <a:gd name="connsiteY3" fmla="*/ 0 h 3437140"/>
              </a:gdLst>
              <a:ahLst/>
              <a:cxnLst>
                <a:cxn ang="0">
                  <a:pos x="connsiteX0" y="connsiteY0"/>
                </a:cxn>
                <a:cxn ang="0">
                  <a:pos x="connsiteX1" y="connsiteY1"/>
                </a:cxn>
                <a:cxn ang="0">
                  <a:pos x="connsiteX2" y="connsiteY2"/>
                </a:cxn>
                <a:cxn ang="0">
                  <a:pos x="connsiteX3" y="connsiteY3"/>
                </a:cxn>
              </a:cxnLst>
              <a:rect l="l" t="t" r="r" b="b"/>
              <a:pathLst>
                <a:path w="3741751" h="3437140">
                  <a:moveTo>
                    <a:pt x="3741751" y="0"/>
                  </a:moveTo>
                  <a:lnTo>
                    <a:pt x="0" y="3437140"/>
                  </a:lnTo>
                  <a:lnTo>
                    <a:pt x="0" y="772905"/>
                  </a:lnTo>
                  <a:cubicBezTo>
                    <a:pt x="0" y="346041"/>
                    <a:pt x="346041" y="0"/>
                    <a:pt x="772905" y="0"/>
                  </a:cubicBezTo>
                  <a:close/>
                </a:path>
              </a:pathLst>
            </a:custGeom>
            <a:solidFill>
              <a:schemeClr val="bg1"/>
            </a:solidFill>
            <a:ln>
              <a:noFill/>
            </a:ln>
            <a:effectLst>
              <a:outerShdw blurRad="342900" dist="508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66" name="矩形: 圆角 65"/>
          <p:cNvSpPr/>
          <p:nvPr/>
        </p:nvSpPr>
        <p:spPr>
          <a:xfrm>
            <a:off x="5219065" y="2838450"/>
            <a:ext cx="6155055" cy="995680"/>
          </a:xfrm>
          <a:prstGeom prst="roundRect">
            <a:avLst/>
          </a:prstGeom>
          <a:solidFill>
            <a:srgbClr val="1A6CFB"/>
          </a:solidFill>
          <a:ln>
            <a:noFill/>
          </a:ln>
          <a:effectLst>
            <a:outerShdw blurRad="355600" dist="50800" dir="5400000" algn="t" rotWithShape="0">
              <a:srgbClr val="1A6CF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2771936" y="2645826"/>
            <a:ext cx="1493520" cy="1445260"/>
          </a:xfrm>
          <a:prstGeom prst="rect">
            <a:avLst/>
          </a:prstGeom>
          <a:noFill/>
        </p:spPr>
        <p:txBody>
          <a:bodyPr wrap="none" rtlCol="0">
            <a:spAutoFit/>
          </a:bodyPr>
          <a:lstStyle/>
          <a:p>
            <a:r>
              <a:rPr lang="en-US" altLang="zh-CN" sz="8800" dirty="0">
                <a:latin typeface="微软雅黑" panose="020B0503020204020204" charset="-122"/>
                <a:ea typeface="微软雅黑" panose="020B0503020204020204" charset="-122"/>
              </a:rPr>
              <a:t>03</a:t>
            </a:r>
          </a:p>
        </p:txBody>
      </p:sp>
      <p:sp>
        <p:nvSpPr>
          <p:cNvPr id="68" name="文本框 67"/>
          <p:cNvSpPr txBox="1"/>
          <p:nvPr/>
        </p:nvSpPr>
        <p:spPr>
          <a:xfrm>
            <a:off x="6028416" y="2953602"/>
            <a:ext cx="4983480" cy="829945"/>
          </a:xfrm>
          <a:prstGeom prst="rect">
            <a:avLst/>
          </a:prstGeom>
          <a:noFill/>
        </p:spPr>
        <p:txBody>
          <a:bodyPr wrap="none" rtlCol="0">
            <a:spAutoFit/>
          </a:bodyPr>
          <a:lstStyle/>
          <a:p>
            <a:r>
              <a:rPr lang="zh-CN" altLang="en-US" sz="4800" spc="600" dirty="0">
                <a:solidFill>
                  <a:schemeClr val="bg1"/>
                </a:solidFill>
                <a:latin typeface="微软雅黑" panose="020B0503020204020204" charset="-122"/>
                <a:ea typeface="微软雅黑" panose="020B0503020204020204" charset="-122"/>
              </a:rPr>
              <a:t>服务端设计实现</a:t>
            </a:r>
          </a:p>
        </p:txBody>
      </p:sp>
      <p:grpSp>
        <p:nvGrpSpPr>
          <p:cNvPr id="69" name="组合 68"/>
          <p:cNvGrpSpPr/>
          <p:nvPr/>
        </p:nvGrpSpPr>
        <p:grpSpPr>
          <a:xfrm>
            <a:off x="2430520" y="2327350"/>
            <a:ext cx="2212256" cy="2064012"/>
            <a:chOff x="3529344" y="1755990"/>
            <a:chExt cx="1150663" cy="1073558"/>
          </a:xfrm>
        </p:grpSpPr>
        <p:sp>
          <p:nvSpPr>
            <p:cNvPr id="70" name="椭圆 69"/>
            <p:cNvSpPr/>
            <p:nvPr/>
          </p:nvSpPr>
          <p:spPr>
            <a:xfrm>
              <a:off x="3630715" y="1851076"/>
              <a:ext cx="914400" cy="914400"/>
            </a:xfrm>
            <a:prstGeom prst="ellipse">
              <a:avLst/>
            </a:prstGeom>
            <a:noFill/>
            <a:ln>
              <a:solidFill>
                <a:srgbClr val="1A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1" name="弧形 70"/>
            <p:cNvSpPr/>
            <p:nvPr/>
          </p:nvSpPr>
          <p:spPr>
            <a:xfrm rot="17050595">
              <a:off x="3529344" y="1755990"/>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弧形 71"/>
            <p:cNvSpPr/>
            <p:nvPr/>
          </p:nvSpPr>
          <p:spPr>
            <a:xfrm rot="5138871">
              <a:off x="3765607" y="1915148"/>
              <a:ext cx="914400" cy="914400"/>
            </a:xfrm>
            <a:prstGeom prst="arc">
              <a:avLst/>
            </a:prstGeom>
            <a:ln w="19050" cap="rnd">
              <a:gradFill>
                <a:gsLst>
                  <a:gs pos="0">
                    <a:srgbClr val="1A6CFB"/>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b8e66170-61c4-4321-8148-c855a5ab3648"/>
  <p:tag name="COMMONDATA" val="eyJoZGlkIjoiNzM3OWE5NzE4OGUzNDUzODlhMzgwYjk5YTk4MzA3MT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923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1319</Words>
  <Application>Microsoft Office PowerPoint</Application>
  <PresentationFormat>宽屏</PresentationFormat>
  <Paragraphs>165</Paragraphs>
  <Slides>27</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方正小标宋简体</vt:lpstr>
      <vt:lpstr>庞门正道标题体</vt:lpstr>
      <vt:lpstr>思源黑体 CN Regular</vt:lpstr>
      <vt:lpstr>思源宋体 CN</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晓静</dc:creator>
  <cp:lastModifiedBy>O365</cp:lastModifiedBy>
  <cp:revision>108</cp:revision>
  <dcterms:created xsi:type="dcterms:W3CDTF">2021-12-05T07:40:00Z</dcterms:created>
  <dcterms:modified xsi:type="dcterms:W3CDTF">2023-05-18T02:07:36Z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1409A487F91C431F873D8A00F16DF103</vt:lpwstr>
  </property>
  <property fmtid="{D5CDD505-2E9C-101B-9397-08002B2CF9AE}" pid="3" name="KSOProductBuildVer">
    <vt:lpwstr>2052-11.1.0.14309</vt:lpwstr>
  </property>
</Properties>
</file>